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88"/>
  </p:notesMasterIdLst>
  <p:sldIdLst>
    <p:sldId id="261" r:id="rId2"/>
    <p:sldId id="481" r:id="rId3"/>
    <p:sldId id="377" r:id="rId4"/>
    <p:sldId id="424" r:id="rId5"/>
    <p:sldId id="425" r:id="rId6"/>
    <p:sldId id="472" r:id="rId7"/>
    <p:sldId id="473" r:id="rId8"/>
    <p:sldId id="440" r:id="rId9"/>
    <p:sldId id="394" r:id="rId10"/>
    <p:sldId id="476" r:id="rId11"/>
    <p:sldId id="378" r:id="rId12"/>
    <p:sldId id="441" r:id="rId13"/>
    <p:sldId id="442" r:id="rId14"/>
    <p:sldId id="443" r:id="rId15"/>
    <p:sldId id="444" r:id="rId16"/>
    <p:sldId id="445" r:id="rId17"/>
    <p:sldId id="446" r:id="rId18"/>
    <p:sldId id="447" r:id="rId19"/>
    <p:sldId id="415" r:id="rId20"/>
    <p:sldId id="474" r:id="rId21"/>
    <p:sldId id="448" r:id="rId22"/>
    <p:sldId id="449" r:id="rId23"/>
    <p:sldId id="458" r:id="rId24"/>
    <p:sldId id="459" r:id="rId25"/>
    <p:sldId id="460" r:id="rId26"/>
    <p:sldId id="457" r:id="rId27"/>
    <p:sldId id="461" r:id="rId28"/>
    <p:sldId id="453" r:id="rId29"/>
    <p:sldId id="454" r:id="rId30"/>
    <p:sldId id="455" r:id="rId31"/>
    <p:sldId id="456" r:id="rId32"/>
    <p:sldId id="475" r:id="rId33"/>
    <p:sldId id="462" r:id="rId34"/>
    <p:sldId id="463" r:id="rId35"/>
    <p:sldId id="464" r:id="rId36"/>
    <p:sldId id="450" r:id="rId37"/>
    <p:sldId id="451" r:id="rId38"/>
    <p:sldId id="452" r:id="rId39"/>
    <p:sldId id="420" r:id="rId40"/>
    <p:sldId id="465" r:id="rId41"/>
    <p:sldId id="466" r:id="rId42"/>
    <p:sldId id="467" r:id="rId43"/>
    <p:sldId id="468" r:id="rId44"/>
    <p:sldId id="469" r:id="rId45"/>
    <p:sldId id="426" r:id="rId46"/>
    <p:sldId id="427" r:id="rId47"/>
    <p:sldId id="432" r:id="rId48"/>
    <p:sldId id="428" r:id="rId49"/>
    <p:sldId id="433" r:id="rId50"/>
    <p:sldId id="435" r:id="rId51"/>
    <p:sldId id="434" r:id="rId52"/>
    <p:sldId id="470" r:id="rId53"/>
    <p:sldId id="471" r:id="rId54"/>
    <p:sldId id="437" r:id="rId55"/>
    <p:sldId id="436" r:id="rId56"/>
    <p:sldId id="439" r:id="rId57"/>
    <p:sldId id="395" r:id="rId58"/>
    <p:sldId id="416" r:id="rId59"/>
    <p:sldId id="417" r:id="rId60"/>
    <p:sldId id="418" r:id="rId61"/>
    <p:sldId id="423" r:id="rId62"/>
    <p:sldId id="398" r:id="rId63"/>
    <p:sldId id="399" r:id="rId64"/>
    <p:sldId id="403" r:id="rId65"/>
    <p:sldId id="410" r:id="rId66"/>
    <p:sldId id="412" r:id="rId67"/>
    <p:sldId id="413" r:id="rId68"/>
    <p:sldId id="414" r:id="rId69"/>
    <p:sldId id="402" r:id="rId70"/>
    <p:sldId id="404" r:id="rId71"/>
    <p:sldId id="405" r:id="rId72"/>
    <p:sldId id="406" r:id="rId73"/>
    <p:sldId id="407" r:id="rId74"/>
    <p:sldId id="401" r:id="rId75"/>
    <p:sldId id="400" r:id="rId76"/>
    <p:sldId id="408" r:id="rId77"/>
    <p:sldId id="409" r:id="rId78"/>
    <p:sldId id="411" r:id="rId79"/>
    <p:sldId id="391" r:id="rId80"/>
    <p:sldId id="419" r:id="rId81"/>
    <p:sldId id="421" r:id="rId82"/>
    <p:sldId id="422" r:id="rId83"/>
    <p:sldId id="477" r:id="rId84"/>
    <p:sldId id="479" r:id="rId85"/>
    <p:sldId id="480" r:id="rId86"/>
    <p:sldId id="478"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p:cViewPr varScale="1">
        <p:scale>
          <a:sx n="83" d="100"/>
          <a:sy n="83" d="100"/>
        </p:scale>
        <p:origin x="614"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5C9EB-832B-432C-90C7-6D55FBA90028}" type="datetimeFigureOut">
              <a:rPr lang="en-US" smtClean="0"/>
              <a:t>3/28/2023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C8503-D3C6-47EE-A45D-A2D980A81720}" type="slidenum">
              <a:rPr lang="en-US" smtClean="0"/>
              <a:t>‹#›</a:t>
            </a:fld>
            <a:endParaRPr lang="en-US"/>
          </a:p>
        </p:txBody>
      </p:sp>
    </p:spTree>
    <p:extLst>
      <p:ext uri="{BB962C8B-B14F-4D97-AF65-F5344CB8AC3E}">
        <p14:creationId xmlns:p14="http://schemas.microsoft.com/office/powerpoint/2010/main" val="222278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48</a:t>
            </a:fld>
            <a:endParaRPr lang="en-US"/>
          </a:p>
        </p:txBody>
      </p:sp>
    </p:spTree>
    <p:extLst>
      <p:ext uri="{BB962C8B-B14F-4D97-AF65-F5344CB8AC3E}">
        <p14:creationId xmlns:p14="http://schemas.microsoft.com/office/powerpoint/2010/main" val="2412787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49</a:t>
            </a:fld>
            <a:endParaRPr lang="en-US"/>
          </a:p>
        </p:txBody>
      </p:sp>
    </p:spTree>
    <p:extLst>
      <p:ext uri="{BB962C8B-B14F-4D97-AF65-F5344CB8AC3E}">
        <p14:creationId xmlns:p14="http://schemas.microsoft.com/office/powerpoint/2010/main" val="1451301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50</a:t>
            </a:fld>
            <a:endParaRPr lang="en-US"/>
          </a:p>
        </p:txBody>
      </p:sp>
    </p:spTree>
    <p:extLst>
      <p:ext uri="{BB962C8B-B14F-4D97-AF65-F5344CB8AC3E}">
        <p14:creationId xmlns:p14="http://schemas.microsoft.com/office/powerpoint/2010/main" val="1444459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51</a:t>
            </a:fld>
            <a:endParaRPr lang="en-US"/>
          </a:p>
        </p:txBody>
      </p:sp>
    </p:spTree>
    <p:extLst>
      <p:ext uri="{BB962C8B-B14F-4D97-AF65-F5344CB8AC3E}">
        <p14:creationId xmlns:p14="http://schemas.microsoft.com/office/powerpoint/2010/main" val="107404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52</a:t>
            </a:fld>
            <a:endParaRPr lang="en-US"/>
          </a:p>
        </p:txBody>
      </p:sp>
    </p:spTree>
    <p:extLst>
      <p:ext uri="{BB962C8B-B14F-4D97-AF65-F5344CB8AC3E}">
        <p14:creationId xmlns:p14="http://schemas.microsoft.com/office/powerpoint/2010/main" val="50868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53</a:t>
            </a:fld>
            <a:endParaRPr lang="en-US"/>
          </a:p>
        </p:txBody>
      </p:sp>
    </p:spTree>
    <p:extLst>
      <p:ext uri="{BB962C8B-B14F-4D97-AF65-F5344CB8AC3E}">
        <p14:creationId xmlns:p14="http://schemas.microsoft.com/office/powerpoint/2010/main" val="357050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54</a:t>
            </a:fld>
            <a:endParaRPr lang="en-US"/>
          </a:p>
        </p:txBody>
      </p:sp>
    </p:spTree>
    <p:extLst>
      <p:ext uri="{BB962C8B-B14F-4D97-AF65-F5344CB8AC3E}">
        <p14:creationId xmlns:p14="http://schemas.microsoft.com/office/powerpoint/2010/main" val="147188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55</a:t>
            </a:fld>
            <a:endParaRPr lang="en-US"/>
          </a:p>
        </p:txBody>
      </p:sp>
    </p:spTree>
    <p:extLst>
      <p:ext uri="{BB962C8B-B14F-4D97-AF65-F5344CB8AC3E}">
        <p14:creationId xmlns:p14="http://schemas.microsoft.com/office/powerpoint/2010/main" val="2784720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56</a:t>
            </a:fld>
            <a:endParaRPr lang="en-US"/>
          </a:p>
        </p:txBody>
      </p:sp>
    </p:spTree>
    <p:extLst>
      <p:ext uri="{BB962C8B-B14F-4D97-AF65-F5344CB8AC3E}">
        <p14:creationId xmlns:p14="http://schemas.microsoft.com/office/powerpoint/2010/main" val="1868829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84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42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05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040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1079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286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2706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144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312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859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9801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780106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scikit-learn.org/stable/modules/clustering.html" TargetMode="External"/><Relationship Id="rId13" Type="http://schemas.openxmlformats.org/officeDocument/2006/relationships/hyperlink" Target="https://developers.google.com/machine-learning/guides/text-classification" TargetMode="External"/><Relationship Id="rId3" Type="http://schemas.openxmlformats.org/officeDocument/2006/relationships/hyperlink" Target="https://nam02.safelinks.protection.outlook.com/?url=https%3A%2F%2Fnumpy.org%2Fdoc%2Fstable%2Fuser%2Fquickstart.html&amp;data=04%7C01%7CNUdler%40ncc.commnet.edu%7Ce3bc39d24e1b427295c808d9460d365d%7C679df878277a496aac8dd99e58606dd9%7C0%7C0%7C637617844876679607%7CUnknown%7CTWFpbGZsb3d8eyJWIjoiMC4wLjAwMDAiLCJQIjoiV2luMzIiLCJBTiI6Ik1haWwiLCJXVCI6Mn0%3D%7C1000&amp;sdata=DcD%2FAVhcvdF7b7M0TaoX%2BEL0uAnJrk%2BzvWDn%2F3MVMSM%3D&amp;reserved=0" TargetMode="External"/><Relationship Id="rId7" Type="http://schemas.openxmlformats.org/officeDocument/2006/relationships/hyperlink" Target="https://scikit-learn.org/stable/unsupervised_learning.html" TargetMode="External"/><Relationship Id="rId12" Type="http://schemas.openxmlformats.org/officeDocument/2006/relationships/hyperlink" Target="https://scikit-learn.org/stable/auto_examples/cluster/plot_kmeans_digits.html" TargetMode="External"/><Relationship Id="rId2" Type="http://schemas.openxmlformats.org/officeDocument/2006/relationships/hyperlink" Target="https://nam02.safelinks.protection.outlook.com/?url=https%3A%2F%2Fpandas.pydata.org%2Fdocs%2Fuser_guide%2F10min.html&amp;data=04%7C01%7CNUdler%40ncc.commnet.edu%7Ce3bc39d24e1b427295c808d9460d365d%7C679df878277a496aac8dd99e58606dd9%7C0%7C0%7C637617844876669618%7CUnknown%7CTWFpbGZsb3d8eyJWIjoiMC4wLjAwMDAiLCJQIjoiV2luMzIiLCJBTiI6Ik1haWwiLCJXVCI6Mn0%3D%7C1000&amp;sdata=R9tE1Xvn8SvB5kAJhYUY4lCCboSwZueIs%2F%2BtfK0OgvY%3D&amp;reserved=0" TargetMode="External"/><Relationship Id="rId1" Type="http://schemas.openxmlformats.org/officeDocument/2006/relationships/slideLayout" Target="../slideLayouts/slideLayout7.xml"/><Relationship Id="rId6" Type="http://schemas.openxmlformats.org/officeDocument/2006/relationships/hyperlink" Target="https://scikit-learn.org/stable/tutorial/statistical_inference/unsupervised_learning.html" TargetMode="External"/><Relationship Id="rId11" Type="http://schemas.openxmlformats.org/officeDocument/2006/relationships/hyperlink" Target="https://medium.com/@belen.sanchez27/predicting-iris-flower-species-with-k-means-clustering-in-python-f6e46806aaee" TargetMode="External"/><Relationship Id="rId5" Type="http://schemas.openxmlformats.org/officeDocument/2006/relationships/hyperlink" Target="https://scikit-learn.org/stable/tutorial/index.html" TargetMode="External"/><Relationship Id="rId10" Type="http://schemas.openxmlformats.org/officeDocument/2006/relationships/hyperlink" Target="https://machinelearningmastery.com/clustering-algorithms-with-python/" TargetMode="External"/><Relationship Id="rId4" Type="http://schemas.openxmlformats.org/officeDocument/2006/relationships/hyperlink" Target="https://scikit-learn.org/stable/tutorial/basic/tutorial.html" TargetMode="External"/><Relationship Id="rId9" Type="http://schemas.openxmlformats.org/officeDocument/2006/relationships/hyperlink" Target="https://scikit-learn.org/stable/modules/generated/sklearn.cluster.KMeans.html#sklearn.cluster.KMean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products/individual"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5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1.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scikit-learn.org/stable/modules/model_evaluation.html"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Introduction-Computation-Programming-Using-Python/dp/0262529629/ref=mp_s_a_1_1?dchild=1&amp;keywords=john+guttag&amp;qid=1603489306&amp;sr=8-1" TargetMode="External"/><Relationship Id="rId7" Type="http://schemas.openxmlformats.org/officeDocument/2006/relationships/hyperlink" Target="https://mlcourse.ai/" TargetMode="External"/><Relationship Id="rId2" Type="http://schemas.openxmlformats.org/officeDocument/2006/relationships/hyperlink" Target="https://www.google.com/books/edition/Machine_Learning_in_Finance/0pruDwAAQBAJ?hl=en&amp;gbpv=1&amp;printsec=frontcover" TargetMode="External"/><Relationship Id="rId1" Type="http://schemas.openxmlformats.org/officeDocument/2006/relationships/slideLayout" Target="../slideLayouts/slideLayout7.xml"/><Relationship Id="rId6" Type="http://schemas.openxmlformats.org/officeDocument/2006/relationships/hyperlink" Target="https://www.youtube.com/watch?v=5qf_MZX0YCw" TargetMode="External"/><Relationship Id="rId5" Type="http://schemas.openxmlformats.org/officeDocument/2006/relationships/hyperlink" Target="https://towardsdatascience.com/perceptron-learning-algorithm-d5db0deab975" TargetMode="External"/><Relationship Id="rId4" Type="http://schemas.openxmlformats.org/officeDocument/2006/relationships/hyperlink" Target="https://doc.lagout.org/science/0_Computer%20Science/2_Algorithms/Clever%20Algorithms_%20Nature-Inspired%20Programming%20Recipes%20%5BBrownlee%202012-06-15%5D.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9986" y="494186"/>
            <a:ext cx="10599938" cy="3200876"/>
          </a:xfrm>
          <a:prstGeom prst="rect">
            <a:avLst/>
          </a:prstGeom>
          <a:noFill/>
        </p:spPr>
        <p:txBody>
          <a:bodyPr wrap="square" rtlCol="0">
            <a:spAutoFit/>
          </a:bodyPr>
          <a:lstStyle/>
          <a:p>
            <a:r>
              <a:rPr lang="en-US" sz="4000" dirty="0">
                <a:latin typeface="Lucida Sans Unicode" panose="020B0602030504020204" pitchFamily="34" charset="0"/>
                <a:cs typeface="Lucida Sans Unicode" panose="020B0602030504020204" pitchFamily="34" charset="0"/>
              </a:rPr>
              <a:t>       </a:t>
            </a:r>
          </a:p>
          <a:p>
            <a:endParaRPr lang="en-US" b="1" dirty="0">
              <a:latin typeface="Lucida Sans Unicode" panose="020B0602030504020204" pitchFamily="34" charset="0"/>
              <a:cs typeface="Lucida Sans Unicode" panose="020B0602030504020204" pitchFamily="34" charset="0"/>
            </a:endParaRPr>
          </a:p>
          <a:p>
            <a:endParaRPr lang="en-US" sz="2400" b="1" dirty="0">
              <a:latin typeface="Lucida Sans Unicode" panose="020B0602030504020204" pitchFamily="34" charset="0"/>
              <a:cs typeface="Lucida Sans Unicode" panose="020B0602030504020204" pitchFamily="34" charset="0"/>
            </a:endParaRPr>
          </a:p>
          <a:p>
            <a:r>
              <a:rPr lang="en-US" sz="3200" b="1" dirty="0">
                <a:latin typeface="Lucida Sans Unicode" panose="020B0602030504020204" pitchFamily="34" charset="0"/>
                <a:cs typeface="Lucida Sans Unicode" panose="020B0602030504020204" pitchFamily="34" charset="0"/>
              </a:rPr>
              <a:t>                Python for Machine Learning (ML)</a:t>
            </a:r>
          </a:p>
          <a:p>
            <a:endParaRPr lang="en-US" sz="4800" dirty="0">
              <a:latin typeface="Lucida Sans Unicode" panose="020B0602030504020204" pitchFamily="34" charset="0"/>
              <a:cs typeface="Lucida Sans Unicode" panose="020B0602030504020204" pitchFamily="34" charset="0"/>
            </a:endParaRPr>
          </a:p>
          <a:p>
            <a:endParaRPr lang="en-US" sz="4000" dirty="0">
              <a:latin typeface="Lucida Sans Unicode" panose="020B0602030504020204" pitchFamily="34" charset="0"/>
              <a:cs typeface="Lucida Sans Unicode" panose="020B0602030504020204" pitchFamily="34" charset="0"/>
            </a:endParaRPr>
          </a:p>
        </p:txBody>
      </p:sp>
      <p:sp>
        <p:nvSpPr>
          <p:cNvPr id="3" name="TextBox 2"/>
          <p:cNvSpPr txBox="1"/>
          <p:nvPr/>
        </p:nvSpPr>
        <p:spPr>
          <a:xfrm>
            <a:off x="2756848" y="2883020"/>
            <a:ext cx="7211301" cy="2062103"/>
          </a:xfrm>
          <a:prstGeom prst="rect">
            <a:avLst/>
          </a:prstGeom>
          <a:noFill/>
        </p:spPr>
        <p:txBody>
          <a:bodyPr wrap="square" rtlCol="0">
            <a:spAutoFit/>
          </a:bodyPr>
          <a:lstStyle/>
          <a:p>
            <a:r>
              <a:rPr lang="en-US" sz="4800" dirty="0"/>
              <a:t>    </a:t>
            </a:r>
            <a:r>
              <a:rPr lang="en-US" sz="3200" dirty="0"/>
              <a:t>Nadia Udler                    </a:t>
            </a:r>
          </a:p>
          <a:p>
            <a:r>
              <a:rPr lang="en-US" sz="3200" dirty="0"/>
              <a:t>      Lecture 1</a:t>
            </a:r>
          </a:p>
          <a:p>
            <a:r>
              <a:rPr lang="en-US" sz="4800" dirty="0"/>
              <a:t>    Spring 2023</a:t>
            </a:r>
          </a:p>
        </p:txBody>
      </p:sp>
    </p:spTree>
    <p:extLst>
      <p:ext uri="{BB962C8B-B14F-4D97-AF65-F5344CB8AC3E}">
        <p14:creationId xmlns:p14="http://schemas.microsoft.com/office/powerpoint/2010/main" val="3906769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5795" y="0"/>
            <a:ext cx="7576457" cy="646331"/>
          </a:xfrm>
          <a:prstGeom prst="rect">
            <a:avLst/>
          </a:prstGeom>
        </p:spPr>
        <p:txBody>
          <a:bodyPr wrap="square" anchor="t">
            <a:spAutoFit/>
          </a:bodyPr>
          <a:lstStyle/>
          <a:p>
            <a:r>
              <a:rPr lang="en-US" sz="3600" dirty="0">
                <a:solidFill>
                  <a:prstClr val="black"/>
                </a:solidFill>
                <a:latin typeface="Lucida Sans Unicode"/>
                <a:cs typeface="Lucida Sans Unicode"/>
              </a:rPr>
              <a:t>Recommended tutorials</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39486" y="506372"/>
            <a:ext cx="11952514" cy="6524863"/>
          </a:xfrm>
          <a:prstGeom prst="rect">
            <a:avLst/>
          </a:prstGeom>
        </p:spPr>
        <p:txBody>
          <a:bodyPr wrap="square" anchor="t">
            <a:spAutoFit/>
          </a:bodyPr>
          <a:lstStyle/>
          <a:p>
            <a:r>
              <a:rPr lang="en-US" sz="2000" b="1" dirty="0"/>
              <a:t>Pandas beginner tutorial</a:t>
            </a:r>
          </a:p>
          <a:p>
            <a:r>
              <a:rPr lang="en-US" b="0" i="0" u="sng" dirty="0">
                <a:solidFill>
                  <a:srgbClr val="4F81BD"/>
                </a:solidFill>
                <a:effectLst/>
                <a:latin typeface="Calibri" panose="020F0502020204030204" pitchFamily="34" charset="0"/>
                <a:hlinkClick r:id="rId2" tooltip="Original URL: https://pandas.pydata.org/docs/user_guide/10min.html. Click or tap if you trust this link."/>
              </a:rPr>
              <a:t>10 minutes to pandas — pandas 1.3.0 documentation (pydata.org)</a:t>
            </a:r>
            <a:endParaRPr lang="en-US" b="0" i="0" dirty="0">
              <a:solidFill>
                <a:srgbClr val="000000"/>
              </a:solidFill>
              <a:effectLst/>
              <a:latin typeface="Calibri" panose="020F0502020204030204" pitchFamily="34" charset="0"/>
            </a:endParaRPr>
          </a:p>
          <a:p>
            <a:endParaRPr lang="en-US" b="1" dirty="0"/>
          </a:p>
          <a:p>
            <a:r>
              <a:rPr lang="en-US" sz="2000" b="1" dirty="0" err="1"/>
              <a:t>Numpy</a:t>
            </a:r>
            <a:r>
              <a:rPr lang="en-US" sz="2000" b="1" dirty="0"/>
              <a:t> beginner tutorial</a:t>
            </a:r>
          </a:p>
          <a:p>
            <a:r>
              <a:rPr lang="en-US" b="0" i="0" u="sng" dirty="0">
                <a:solidFill>
                  <a:srgbClr val="000000"/>
                </a:solidFill>
                <a:effectLst/>
                <a:latin typeface="Calibri" panose="020F0502020204030204" pitchFamily="34" charset="0"/>
                <a:hlinkClick r:id="rId3" tooltip="Original URL: https://numpy.org/doc/stable/user/quickstart.html. Click or tap if you trust this link."/>
              </a:rPr>
              <a:t>NumPy </a:t>
            </a:r>
            <a:r>
              <a:rPr lang="en-US" b="0" i="0" u="sng" dirty="0" err="1">
                <a:solidFill>
                  <a:srgbClr val="000000"/>
                </a:solidFill>
                <a:effectLst/>
                <a:latin typeface="Calibri" panose="020F0502020204030204" pitchFamily="34" charset="0"/>
                <a:hlinkClick r:id="rId3" tooltip="Original URL: https://numpy.org/doc/stable/user/quickstart.html. Click or tap if you trust this link."/>
              </a:rPr>
              <a:t>quickstart</a:t>
            </a:r>
            <a:r>
              <a:rPr lang="en-US" b="0" i="0" u="sng" dirty="0">
                <a:solidFill>
                  <a:srgbClr val="000000"/>
                </a:solidFill>
                <a:effectLst/>
                <a:latin typeface="Calibri" panose="020F0502020204030204" pitchFamily="34" charset="0"/>
                <a:hlinkClick r:id="rId3" tooltip="Original URL: https://numpy.org/doc/stable/user/quickstart.html. Click or tap if you trust this link."/>
              </a:rPr>
              <a:t> — NumPy v1.21 Manual</a:t>
            </a:r>
            <a:endParaRPr lang="en-US" b="0" i="0" dirty="0">
              <a:solidFill>
                <a:srgbClr val="000000"/>
              </a:solidFill>
              <a:effectLst/>
              <a:latin typeface="Calibri" panose="020F0502020204030204" pitchFamily="34" charset="0"/>
            </a:endParaRPr>
          </a:p>
          <a:p>
            <a:endParaRPr lang="en-US" b="1" dirty="0"/>
          </a:p>
          <a:p>
            <a:r>
              <a:rPr lang="en-US" sz="2000" b="1" dirty="0"/>
              <a:t>Scikit-learn tutorials</a:t>
            </a:r>
          </a:p>
          <a:p>
            <a:r>
              <a:rPr lang="en-US" dirty="0">
                <a:hlinkClick r:id="rId4"/>
              </a:rPr>
              <a:t>An introduction to machine learning with scikit-learn — scikit-learn 0.24.2 documentation</a:t>
            </a:r>
            <a:endParaRPr lang="en-US" b="1" dirty="0"/>
          </a:p>
          <a:p>
            <a:r>
              <a:rPr lang="en-US" dirty="0">
                <a:hlinkClick r:id="rId5"/>
              </a:rPr>
              <a:t>scikit-learn Tutorials — scikit-learn 0.24.2 documentation</a:t>
            </a:r>
            <a:endParaRPr lang="en-US" dirty="0"/>
          </a:p>
          <a:p>
            <a:endParaRPr lang="en-US" dirty="0"/>
          </a:p>
          <a:p>
            <a:r>
              <a:rPr lang="en-US" sz="2000" b="1" dirty="0"/>
              <a:t>Scikit-learn unsupervised learning</a:t>
            </a:r>
          </a:p>
          <a:p>
            <a:r>
              <a:rPr lang="en-US" sz="1200" dirty="0">
                <a:hlinkClick r:id="rId6"/>
              </a:rPr>
              <a:t>Unsupervised learning: seeking representations of the data — scikit-learn 0.24.2 documentation</a:t>
            </a:r>
            <a:endParaRPr lang="en-US" sz="1200" b="1" dirty="0"/>
          </a:p>
          <a:p>
            <a:r>
              <a:rPr lang="en-US" sz="1200" dirty="0">
                <a:hlinkClick r:id="rId7"/>
              </a:rPr>
              <a:t>2. Unsupervised learning — scikit-learn 0.24.2 documentation</a:t>
            </a:r>
            <a:endParaRPr lang="en-US" sz="1200" dirty="0"/>
          </a:p>
          <a:p>
            <a:r>
              <a:rPr lang="en-US" sz="1200" dirty="0">
                <a:hlinkClick r:id="rId8"/>
              </a:rPr>
              <a:t>2.3. Clustering — scikit-learn 0.24.2 documentation</a:t>
            </a:r>
            <a:endParaRPr lang="en-US" sz="1200" dirty="0"/>
          </a:p>
          <a:p>
            <a:r>
              <a:rPr lang="en-US" sz="1200" dirty="0" err="1">
                <a:hlinkClick r:id="rId9"/>
              </a:rPr>
              <a:t>sklearn.cluster.KMeans</a:t>
            </a:r>
            <a:r>
              <a:rPr lang="en-US" sz="1200" dirty="0">
                <a:hlinkClick r:id="rId9"/>
              </a:rPr>
              <a:t> — scikit-learn 0.24.2 documentation</a:t>
            </a:r>
            <a:endParaRPr lang="en-US" sz="1200" dirty="0"/>
          </a:p>
          <a:p>
            <a:r>
              <a:rPr lang="en-US" sz="1200" dirty="0">
                <a:hlinkClick r:id="rId10"/>
              </a:rPr>
              <a:t>10 Clustering Algorithms With Python (machinelearningmastery.com)</a:t>
            </a:r>
            <a:r>
              <a:rPr lang="en-US" sz="1200" dirty="0"/>
              <a:t> – by Jason Brownlee, author of  ‘Clever algorithms’</a:t>
            </a:r>
          </a:p>
          <a:p>
            <a:r>
              <a:rPr lang="en-US" sz="1200" dirty="0">
                <a:hlinkClick r:id="rId11"/>
              </a:rPr>
              <a:t>PREDICTING IRIS FLOWER SPECIES WITH K-MEANS CLUSTERING IN PYTHON | by Belen Sanchez | Medium</a:t>
            </a:r>
            <a:endParaRPr lang="en-US" sz="1200" dirty="0"/>
          </a:p>
          <a:p>
            <a:r>
              <a:rPr lang="en-US" sz="1200" dirty="0">
                <a:hlinkClick r:id="rId12"/>
              </a:rPr>
              <a:t>A demo of K-Means clustering on the handwritten digits data — scikit-learn 0.24.2 documentation</a:t>
            </a:r>
            <a:endParaRPr lang="en-US" sz="1200" b="1" dirty="0"/>
          </a:p>
          <a:p>
            <a:endParaRPr lang="en-US" b="1" dirty="0"/>
          </a:p>
          <a:p>
            <a:r>
              <a:rPr lang="en-US" sz="2000" b="1" dirty="0" err="1"/>
              <a:t>Tensorflow</a:t>
            </a:r>
            <a:r>
              <a:rPr lang="en-US" sz="2000" b="1" dirty="0"/>
              <a:t> unsupervised learning</a:t>
            </a:r>
          </a:p>
          <a:p>
            <a:r>
              <a:rPr lang="en-US" sz="1600" u="sng" dirty="0">
                <a:solidFill>
                  <a:schemeClr val="accent1">
                    <a:lumMod val="75000"/>
                  </a:schemeClr>
                </a:solidFill>
              </a:rPr>
              <a:t>https://towardsdatascience.com/unsupervised-machine-learning-example-in-keras-8c8bf9e63ee0</a:t>
            </a:r>
          </a:p>
          <a:p>
            <a:endParaRPr lang="en-US" sz="1600" b="1" dirty="0"/>
          </a:p>
          <a:p>
            <a:r>
              <a:rPr lang="en-US" sz="2000" b="1" dirty="0"/>
              <a:t>Text Classification</a:t>
            </a:r>
          </a:p>
          <a:p>
            <a:r>
              <a:rPr lang="en-US" sz="1600" dirty="0">
                <a:hlinkClick r:id="rId13"/>
              </a:rPr>
              <a:t>Introduction  |  Text classification guide  |  Google Developers</a:t>
            </a:r>
            <a:endParaRPr lang="en-US" sz="1600" b="1" dirty="0"/>
          </a:p>
          <a:p>
            <a:endParaRPr lang="en-US" altLang="en-US" sz="1400" b="1" dirty="0">
              <a:solidFill>
                <a:srgbClr val="000000"/>
              </a:solidFill>
              <a:cs typeface="Calibri" panose="020F0502020204030204"/>
            </a:endParaRPr>
          </a:p>
        </p:txBody>
      </p:sp>
    </p:spTree>
    <p:extLst>
      <p:ext uri="{BB962C8B-B14F-4D97-AF65-F5344CB8AC3E}">
        <p14:creationId xmlns:p14="http://schemas.microsoft.com/office/powerpoint/2010/main" val="129427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272" y="493566"/>
            <a:ext cx="10609788" cy="615553"/>
          </a:xfrm>
          <a:prstGeom prst="rect">
            <a:avLst/>
          </a:prstGeom>
        </p:spPr>
        <p:txBody>
          <a:bodyPr wrap="square" anchor="t">
            <a:spAutoFit/>
          </a:bodyPr>
          <a:lstStyle/>
          <a:p>
            <a:r>
              <a:rPr lang="en-US" sz="3400" b="1" dirty="0"/>
              <a:t>Mathematics of ML: Line equation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0" y="1127399"/>
                <a:ext cx="12192000" cy="5201424"/>
              </a:xfrm>
              <a:prstGeom prst="rect">
                <a:avLst/>
              </a:prstGeom>
            </p:spPr>
            <p:txBody>
              <a:bodyPr wrap="square" anchor="t">
                <a:spAutoFit/>
              </a:bodyPr>
              <a:lstStyle/>
              <a:p>
                <a:r>
                  <a:rPr lang="en-US" sz="1400" dirty="0"/>
                  <a:t>             Line equation in 2 dimensions</a:t>
                </a:r>
              </a:p>
              <a:p>
                <a:endParaRPr lang="en-US" sz="1400" dirty="0"/>
              </a:p>
              <a:p>
                <a:r>
                  <a:rPr lang="en-US" sz="1400" dirty="0"/>
                  <a:t>                 y =</a:t>
                </a:r>
                <a14:m>
                  <m:oMath xmlns:m="http://schemas.openxmlformats.org/officeDocument/2006/math">
                    <m:r>
                      <a:rPr lang="en-US" sz="1400" b="0" i="0" smtClean="0">
                        <a:latin typeface="Cambria Math" panose="02040503050406030204" pitchFamily="18" charset="0"/>
                      </a:rPr>
                      <m:t> </m:t>
                    </m:r>
                    <m:r>
                      <a:rPr lang="en-US" sz="1400" b="0" i="1" smtClean="0">
                        <a:latin typeface="Cambria Math" panose="02040503050406030204" pitchFamily="18" charset="0"/>
                      </a:rPr>
                      <m:t>𝑏</m:t>
                    </m:r>
                    <m:r>
                      <a:rPr lang="en-US" sz="1400" i="1">
                        <a:latin typeface="Cambria Math" panose="02040503050406030204" pitchFamily="18" charset="0"/>
                      </a:rPr>
                      <m:t>+</m:t>
                    </m:r>
                    <m:r>
                      <a:rPr lang="en-US" sz="1400" b="0" i="1" smtClean="0">
                        <a:latin typeface="Cambria Math" panose="02040503050406030204" pitchFamily="18" charset="0"/>
                      </a:rPr>
                      <m:t>𝑎𝑥</m:t>
                    </m:r>
                  </m:oMath>
                </a14:m>
                <a:endParaRPr lang="en-US" sz="1400" dirty="0"/>
              </a:p>
              <a:p>
                <a:endParaRPr lang="en-US" sz="1400" dirty="0"/>
              </a:p>
              <a:p>
                <a:r>
                  <a:rPr lang="en-US" sz="1400" dirty="0"/>
                  <a:t>            Line equation in n dimensions</a:t>
                </a:r>
              </a:p>
              <a:p>
                <a:endParaRPr lang="en-US" sz="1400" dirty="0"/>
              </a:p>
              <a:p>
                <a:r>
                  <a:rPr lang="en-US" sz="1400" dirty="0"/>
                  <a:t>                y = </a:t>
                </a:r>
                <a14:m>
                  <m:oMath xmlns:m="http://schemas.openxmlformats.org/officeDocument/2006/math">
                    <m:sSub>
                      <m:sSubPr>
                        <m:ctrlPr>
                          <a:rPr lang="pt-BR" sz="1400" i="1" smtClean="0">
                            <a:latin typeface="Cambria Math" panose="02040503050406030204" pitchFamily="18" charset="0"/>
                          </a:rPr>
                        </m:ctrlPr>
                      </m:sSubPr>
                      <m:e>
                        <m:r>
                          <a:rPr lang="pt-BR" sz="1400" i="1" smtClean="0">
                            <a:latin typeface="Cambria Math" panose="02040503050406030204" pitchFamily="18" charset="0"/>
                          </a:rPr>
                          <m:t>𝑎</m:t>
                        </m:r>
                      </m:e>
                      <m:sub>
                        <m:r>
                          <a:rPr lang="pt-BR" sz="1400" i="1" smtClean="0">
                            <a:latin typeface="Cambria Math" panose="02040503050406030204" pitchFamily="18" charset="0"/>
                          </a:rPr>
                          <m:t>0</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m:t>
                        </m:r>
                      </m:sub>
                    </m:sSub>
                    <m:sSub>
                      <m:sSubPr>
                        <m:ctrlPr>
                          <a:rPr lang="pt-BR"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𝑛</m:t>
                        </m:r>
                      </m:sub>
                    </m:sSub>
                    <m:sSub>
                      <m:sSubPr>
                        <m:ctrlPr>
                          <a:rPr lang="pt-BR"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a14:m>
                <a:r>
                  <a:rPr lang="en-US" sz="1400" dirty="0"/>
                  <a:t> </a:t>
                </a:r>
                <a14:m>
                  <m:oMath xmlns:m="http://schemas.openxmlformats.org/officeDocument/2006/math">
                    <m:r>
                      <a:rPr lang="pt-BR" sz="1400" i="1" dirty="0"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pt-BR" sz="1400" i="1">
                            <a:latin typeface="Cambria Math" panose="02040503050406030204" pitchFamily="18" charset="0"/>
                          </a:rPr>
                          <m:t>0</m:t>
                        </m:r>
                      </m:sub>
                    </m:sSub>
                    <m:r>
                      <a:rPr lang="en-US" sz="1400" b="0" i="1" smtClean="0">
                        <a:latin typeface="Cambria Math" panose="02040503050406030204" pitchFamily="18" charset="0"/>
                      </a:rPr>
                      <m:t>+</m:t>
                    </m:r>
                    <m:nary>
                      <m:naryPr>
                        <m:chr m:val="∑"/>
                        <m:ctrlPr>
                          <a:rPr lang="pt-BR" sz="1400" i="1" dirty="0" smtClean="0">
                            <a:latin typeface="Cambria Math" panose="02040503050406030204" pitchFamily="18" charset="0"/>
                          </a:rPr>
                        </m:ctrlPr>
                      </m:naryPr>
                      <m:sub>
                        <m:r>
                          <a:rPr lang="pt-BR" sz="1400" i="1" dirty="0" smtClean="0">
                            <a:latin typeface="Cambria Math" panose="02040503050406030204" pitchFamily="18" charset="0"/>
                          </a:rPr>
                          <m:t>𝑘</m:t>
                        </m:r>
                        <m:r>
                          <a:rPr lang="pt-BR" sz="1400" i="1" dirty="0" smtClean="0">
                            <a:latin typeface="Cambria Math" panose="02040503050406030204" pitchFamily="18" charset="0"/>
                          </a:rPr>
                          <m:t>=1</m:t>
                        </m:r>
                      </m:sub>
                      <m:sup>
                        <m:r>
                          <a:rPr lang="pt-BR" sz="1400" i="1" dirty="0" smtClean="0">
                            <a:latin typeface="Cambria Math" panose="02040503050406030204" pitchFamily="18" charset="0"/>
                          </a:rPr>
                          <m:t>𝑛</m:t>
                        </m:r>
                      </m:sup>
                      <m:e>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𝑘</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𝑘</m:t>
                            </m:r>
                          </m:sub>
                        </m:sSub>
                      </m:e>
                    </m:nary>
                  </m:oMath>
                </a14:m>
                <a:endParaRPr lang="en-US" altLang="en-US" sz="2400" b="1" dirty="0">
                  <a:solidFill>
                    <a:srgbClr val="000000"/>
                  </a:solidFill>
                  <a:cs typeface="Calibri" panose="020F0502020204030204"/>
                </a:endParaRPr>
              </a:p>
              <a:p>
                <a:endParaRPr lang="en-US" altLang="en-US" sz="2400" b="1" dirty="0">
                  <a:solidFill>
                    <a:srgbClr val="000000"/>
                  </a:solidFill>
                  <a:cs typeface="Calibri" panose="020F0502020204030204"/>
                </a:endParaRPr>
              </a:p>
              <a:p>
                <a:r>
                  <a:rPr lang="en-US" altLang="en-US" sz="1400" dirty="0">
                    <a:solidFill>
                      <a:srgbClr val="000000"/>
                    </a:solidFill>
                    <a:cs typeface="Calibri" panose="020F0502020204030204"/>
                  </a:rPr>
                  <a:t>            System of linear equations</a:t>
                </a:r>
              </a:p>
              <a:p>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m:t>
                        </m:r>
                        <m:r>
                          <a:rPr lang="en-US" sz="1400" b="0" i="1" smtClean="0">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m:t>
                        </m:r>
                        <m:r>
                          <a:rPr lang="en-US" sz="1400" i="1">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r>
                      <a:rPr lang="en-US" sz="1400" i="1" smtClean="0">
                        <a:latin typeface="Cambria Math" panose="02040503050406030204" pitchFamily="18" charset="0"/>
                      </a:rPr>
                      <m:t> </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m:t>
                        </m:r>
                        <m:r>
                          <a:rPr lang="en-US" sz="1400" b="0" i="1" smtClean="0">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smtClean="0">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23</m:t>
                        </m:r>
                      </m:sub>
                    </m:sSub>
                    <m:sSub>
                      <m:sSubPr>
                        <m:ctrlPr>
                          <a:rPr lang="pt-BR" sz="1400" i="1" smtClean="0">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2</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3</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4</m:t>
                        </m:r>
                      </m:sub>
                    </m:sSub>
                  </m:oMath>
                </a14:m>
                <a:endParaRPr lang="en-US" altLang="en-US" sz="1400" dirty="0">
                  <a:solidFill>
                    <a:srgbClr val="000000"/>
                  </a:solidFill>
                  <a:cs typeface="Calibri" panose="020F0502020204030204"/>
                </a:endParaRPr>
              </a:p>
              <a:p>
                <a:r>
                  <a:rPr lang="en-US" altLang="en-US" sz="1400" dirty="0">
                    <a:solidFill>
                      <a:srgbClr val="000000"/>
                    </a:solidFill>
                    <a:cs typeface="Calibri" panose="020F0502020204030204"/>
                  </a:rPr>
                  <a:t>             </a:t>
                </a:r>
              </a:p>
              <a:p>
                <a:r>
                  <a:rPr lang="en-US" altLang="en-US" sz="1400" dirty="0">
                    <a:solidFill>
                      <a:srgbClr val="000000"/>
                    </a:solidFill>
                    <a:cs typeface="Calibri" panose="020F0502020204030204"/>
                  </a:rPr>
                  <a:t> </a:t>
                </a:r>
              </a:p>
              <a:p>
                <a:r>
                  <a:rPr lang="en-US" altLang="en-US" sz="1400" dirty="0">
                    <a:solidFill>
                      <a:srgbClr val="000000"/>
                    </a:solidFill>
                    <a:cs typeface="Calibri" panose="020F0502020204030204"/>
                  </a:rPr>
                  <a:t>             System of linear inequalities</a:t>
                </a:r>
              </a:p>
              <a:p>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r>
                      <a:rPr lang="en-US" sz="1400" b="0" i="0" smtClean="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1</m:t>
                        </m:r>
                      </m:sub>
                    </m:sSub>
                  </m:oMath>
                </a14:m>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2</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3</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4</m:t>
                        </m:r>
                      </m:sub>
                    </m:sSub>
                  </m:oMath>
                </a14:m>
                <a:endParaRPr lang="en-US" altLang="en-US" sz="1400" dirty="0">
                  <a:solidFill>
                    <a:srgbClr val="000000"/>
                  </a:solidFill>
                  <a:cs typeface="Calibri" panose="020F0502020204030204"/>
                </a:endParaRPr>
              </a:p>
              <a:p>
                <a:r>
                  <a:rPr lang="en-US" altLang="en-US" sz="1400" dirty="0">
                    <a:solidFill>
                      <a:srgbClr val="000000"/>
                    </a:solidFill>
                    <a:cs typeface="Calibri" panose="020F0502020204030204"/>
                  </a:rPr>
                  <a:t> </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0" y="1127399"/>
                <a:ext cx="12192000" cy="5201424"/>
              </a:xfrm>
              <a:prstGeom prst="rect">
                <a:avLst/>
              </a:prstGeom>
              <a:blipFill>
                <a:blip r:embed="rId2"/>
                <a:stretch>
                  <a:fillRect t="-234"/>
                </a:stretch>
              </a:blipFill>
            </p:spPr>
            <p:txBody>
              <a:bodyPr/>
              <a:lstStyle/>
              <a:p>
                <a:r>
                  <a:rPr lang="en-US">
                    <a:noFill/>
                  </a:rPr>
                  <a:t> </a:t>
                </a:r>
              </a:p>
            </p:txBody>
          </p:sp>
        </mc:Fallback>
      </mc:AlternateContent>
    </p:spTree>
    <p:extLst>
      <p:ext uri="{BB962C8B-B14F-4D97-AF65-F5344CB8AC3E}">
        <p14:creationId xmlns:p14="http://schemas.microsoft.com/office/powerpoint/2010/main" val="2654898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124" y="145143"/>
            <a:ext cx="8892563"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7386638"/>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oMath>
                </a14:m>
                <a:endParaRPr lang="en-US" altLang="en-US" sz="2800" dirty="0">
                  <a:solidFill>
                    <a:srgbClr val="000000"/>
                  </a:solidFill>
                  <a:cs typeface="Calibri" panose="020F0502020204030204"/>
                </a:endParaRPr>
              </a:p>
              <a:p>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3</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4</m:t>
                        </m:r>
                      </m:sub>
                    </m:sSub>
                  </m:oMath>
                </a14:m>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altLang="en-US" sz="2800" dirty="0">
                    <a:solidFill>
                      <a:srgbClr val="000000"/>
                    </a:solidFill>
                    <a:cs typeface="Calibri" panose="020F0502020204030204"/>
                  </a:rPr>
                  <a:t>              </a:t>
                </a:r>
                <a14:m>
                  <m:oMath xmlns:m="http://schemas.openxmlformats.org/officeDocument/2006/math">
                    <m:sSub>
                      <m:sSubPr>
                        <m:ctrlPr>
                          <a:rPr lang="pt-BR" sz="2800" i="1" smtClean="0">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11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13</m:t>
                        </m:r>
                      </m:sub>
                    </m:sSub>
                    <m:r>
                      <a:rPr lang="en-US" sz="2800" i="1">
                        <a:latin typeface="Cambria Math" panose="02040503050406030204" pitchFamily="18" charset="0"/>
                      </a:rPr>
                      <m:t> </m:t>
                    </m:r>
                  </m:oMath>
                </a14:m>
                <a:endParaRPr lang="en-US" altLang="en-US" sz="2800" dirty="0">
                  <a:solidFill>
                    <a:srgbClr val="000000"/>
                  </a:solidFill>
                  <a:cs typeface="Calibri" panose="020F0502020204030204"/>
                </a:endParaRPr>
              </a:p>
              <a:p>
                <a:r>
                  <a:rPr lang="pt-BR" sz="2800" dirty="0"/>
                  <a:t>             A =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23</m:t>
                        </m:r>
                      </m:sub>
                    </m:sSub>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en-US"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31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33</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41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43</m:t>
                        </m:r>
                      </m:sub>
                    </m:sSub>
                  </m:oMath>
                </a14:m>
                <a:r>
                  <a:rPr lang="en-US" altLang="en-US" sz="2800" dirty="0">
                    <a:solidFill>
                      <a:srgbClr val="000000"/>
                    </a:solidFill>
                    <a:cs typeface="Calibri" panose="020F0502020204030204"/>
                  </a:rPr>
                  <a:t>                   b = </a:t>
                </a:r>
                <a14:m>
                  <m:oMath xmlns:m="http://schemas.openxmlformats.org/officeDocument/2006/math">
                    <m:sSup>
                      <m:sSupPr>
                        <m:ctrlPr>
                          <a:rPr lang="en-US" altLang="en-US" sz="2800" i="1">
                            <a:solidFill>
                              <a:srgbClr val="000000"/>
                            </a:solidFill>
                            <a:latin typeface="Cambria Math" panose="02040503050406030204" pitchFamily="18" charset="0"/>
                            <a:cs typeface="Calibri" panose="020F0502020204030204"/>
                          </a:rPr>
                        </m:ctrlPr>
                      </m:sSupPr>
                      <m:e>
                        <m:r>
                          <m:rPr>
                            <m:nor/>
                          </m:rPr>
                          <a:rPr lang="en-US" altLang="en-US" sz="2800" dirty="0">
                            <a:solidFill>
                              <a:srgbClr val="000000"/>
                            </a:solidFill>
                            <a:cs typeface="Calibri" panose="020F0502020204030204"/>
                          </a:rPr>
                          <m:t>(</m:t>
                        </m:r>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r>
                          <m:rPr>
                            <m:nor/>
                          </m:rPr>
                          <a:rPr lang="en-US" altLang="en-US" sz="2800" dirty="0">
                            <a:solidFill>
                              <a:srgbClr val="000000"/>
                            </a:solidFill>
                            <a:cs typeface="Calibri" panose="020F0502020204030204"/>
                          </a:rPr>
                          <m:t> </m:t>
                        </m:r>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3 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4</m:t>
                            </m:r>
                          </m:sub>
                        </m:sSub>
                        <m:r>
                          <m:rPr>
                            <m:nor/>
                          </m:rPr>
                          <a:rPr lang="en-US" altLang="en-US" sz="2800" dirty="0">
                            <a:solidFill>
                              <a:srgbClr val="000000"/>
                            </a:solidFill>
                            <a:cs typeface="Calibri" panose="020F0502020204030204"/>
                          </a:rPr>
                          <m:t>)</m:t>
                        </m:r>
                      </m:e>
                      <m:sup>
                        <m:r>
                          <a:rPr lang="en-US" altLang="en-US" sz="2800" b="0" i="1" smtClean="0">
                            <a:solidFill>
                              <a:srgbClr val="000000"/>
                            </a:solidFill>
                            <a:latin typeface="Cambria Math" panose="02040503050406030204" pitchFamily="18" charset="0"/>
                            <a:cs typeface="Calibri" panose="020F0502020204030204"/>
                          </a:rPr>
                          <m:t>𝑇</m:t>
                        </m:r>
                      </m:sup>
                    </m:sSup>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1247765" y="1156996"/>
                <a:ext cx="10070268" cy="7386638"/>
              </a:xfrm>
              <a:prstGeom prst="rect">
                <a:avLst/>
              </a:prstGeom>
              <a:blipFill>
                <a:blip r:embed="rId2"/>
                <a:stretch>
                  <a:fillRect l="-484" t="-825"/>
                </a:stretch>
              </a:blipFill>
            </p:spPr>
            <p:txBody>
              <a:bodyPr/>
              <a:lstStyle/>
              <a:p>
                <a:r>
                  <a:rPr lang="en-US">
                    <a:noFill/>
                  </a:rPr>
                  <a:t> </a:t>
                </a:r>
              </a:p>
            </p:txBody>
          </p:sp>
        </mc:Fallback>
      </mc:AlternateContent>
    </p:spTree>
    <p:extLst>
      <p:ext uri="{BB962C8B-B14F-4D97-AF65-F5344CB8AC3E}">
        <p14:creationId xmlns:p14="http://schemas.microsoft.com/office/powerpoint/2010/main" val="673940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608" y="68129"/>
            <a:ext cx="8892563"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7233390"/>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− 2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3</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sz="2800" b="0" i="1" smtClean="0">
                        <a:latin typeface="Cambria Math" panose="02040503050406030204" pitchFamily="18" charset="0"/>
                      </a:rPr>
                      <m:t>7</m:t>
                    </m:r>
                  </m:oMath>
                </a14:m>
                <a:endParaRPr lang="en-US" altLang="en-US" sz="2800" dirty="0">
                  <a:solidFill>
                    <a:srgbClr val="000000"/>
                  </a:solidFill>
                  <a:cs typeface="Calibri" panose="020F0502020204030204"/>
                </a:endParaRPr>
              </a:p>
              <a:p>
                <a:r>
                  <a:rPr lang="pt-BR" sz="2800" dirty="0"/>
                  <a:t> 2</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4</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−2</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-10</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sz="2800" b="0" dirty="0"/>
                  <a:t>                      </a:t>
                </a:r>
                <a:endParaRPr lang="en-US" altLang="en-US" sz="2800" dirty="0">
                  <a:solidFill>
                    <a:srgbClr val="000000"/>
                  </a:solidFill>
                  <a:cs typeface="Calibri" panose="020F0502020204030204"/>
                </a:endParaRPr>
              </a:p>
              <a:p>
                <a:r>
                  <a:rPr lang="pt-BR" sz="2800" dirty="0"/>
                  <a:t>A =   </a:t>
                </a:r>
                <a14:m>
                  <m:oMath xmlns:m="http://schemas.openxmlformats.org/officeDocument/2006/math">
                    <m:d>
                      <m:dPr>
                        <m:begChr m:val="["/>
                        <m:endChr m:val="]"/>
                        <m:ctrlPr>
                          <a:rPr lang="en-US" altLang="en-US" sz="2800" i="1" dirty="0">
                            <a:solidFill>
                              <a:srgbClr val="000000"/>
                            </a:solidFill>
                            <a:latin typeface="Cambria Math" panose="02040503050406030204" pitchFamily="18" charset="0"/>
                          </a:rPr>
                        </m:ctrlPr>
                      </m:dPr>
                      <m:e>
                        <m:m>
                          <m:mPr>
                            <m:plcHide m:val="on"/>
                            <m:mcs>
                              <m:mc>
                                <m:mcPr>
                                  <m:count m:val="3"/>
                                  <m:mcJc m:val="center"/>
                                </m:mcPr>
                              </m:mc>
                            </m:mcs>
                            <m:ctrlPr>
                              <a:rPr lang="en-US" altLang="en-US" sz="2800" i="1" dirty="0">
                                <a:solidFill>
                                  <a:srgbClr val="000000"/>
                                </a:solidFill>
                                <a:latin typeface="Cambria Math" panose="02040503050406030204" pitchFamily="18" charset="0"/>
                              </a:rPr>
                            </m:ctrlPr>
                          </m:mPr>
                          <m:mr>
                            <m:e>
                              <m:r>
                                <a:rPr lang="en-US" altLang="en-US" sz="2800" dirty="0">
                                  <a:solidFill>
                                    <a:srgbClr val="000000"/>
                                  </a:solidFill>
                                  <a:latin typeface="Cambria Math" panose="02040503050406030204" pitchFamily="18" charset="0"/>
                                </a:rPr>
                                <m:t>1</m:t>
                              </m:r>
                            </m:e>
                            <m:e>
                              <m:r>
                                <a:rPr lang="en-US" altLang="en-US" sz="2800" dirty="0">
                                  <a:solidFill>
                                    <a:srgbClr val="000000"/>
                                  </a:solidFill>
                                  <a:latin typeface="Cambria Math" panose="02040503050406030204" pitchFamily="18" charset="0"/>
                                </a:rPr>
                                <m:t>−</m:t>
                              </m:r>
                              <m:r>
                                <a:rPr lang="en-US" altLang="en-US" sz="2800" i="1"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3</m:t>
                              </m:r>
                            </m:e>
                          </m:mr>
                          <m:mr>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1</m:t>
                              </m:r>
                            </m:e>
                            <m:e>
                              <m:r>
                                <a:rPr lang="en-US" altLang="en-US" sz="2800" dirty="0">
                                  <a:solidFill>
                                    <a:srgbClr val="000000"/>
                                  </a:solidFill>
                                  <a:latin typeface="Cambria Math" panose="02040503050406030204" pitchFamily="18" charset="0"/>
                                </a:rPr>
                                <m:t>1</m:t>
                              </m:r>
                            </m:e>
                          </m:mr>
                          <m:mr>
                            <m:e>
                              <m:r>
                                <a:rPr lang="en-US" altLang="en-US" sz="2800" dirty="0">
                                  <a:solidFill>
                                    <a:srgbClr val="000000"/>
                                  </a:solidFill>
                                  <a:latin typeface="Cambria Math" panose="02040503050406030204" pitchFamily="18" charset="0"/>
                                </a:rPr>
                                <m:t>−3</m:t>
                              </m:r>
                            </m:e>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−2</m:t>
                              </m:r>
                            </m:e>
                          </m:mr>
                        </m:m>
                      </m:e>
                    </m:d>
                  </m:oMath>
                </a14:m>
                <a:r>
                  <a:rPr lang="en-US" altLang="en-US" sz="2800" dirty="0">
                    <a:solidFill>
                      <a:srgbClr val="000000"/>
                    </a:solidFill>
                    <a:cs typeface="Calibri" panose="020F0502020204030204"/>
                  </a:rPr>
                  <a:t>                x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1</m:t>
                        </m:r>
                      </m:sub>
                    </m:sSub>
                    <m:r>
                      <m:rPr>
                        <m:nor/>
                      </m:rPr>
                      <a:rPr lang="en-US" altLang="en-US" sz="2800" dirty="0">
                        <a:solidFill>
                          <a:srgbClr val="000000"/>
                        </a:solidFill>
                        <a:cs typeface="Calibri" panose="020F0502020204030204"/>
                      </a:rPr>
                      <m:t> </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3 </m:t>
                        </m:r>
                      </m:sub>
                    </m:sSub>
                    <m:r>
                      <a:rPr lang="en-US" sz="2800" b="0" i="1" smtClean="0">
                        <a:latin typeface="Cambria Math" panose="02040503050406030204" pitchFamily="18" charset="0"/>
                      </a:rPr>
                      <m:t>)</m:t>
                    </m:r>
                  </m:oMath>
                </a14:m>
                <a:endParaRPr lang="en-US" altLang="en-US" sz="2800" dirty="0">
                  <a:solidFill>
                    <a:srgbClr val="000000"/>
                  </a:solidFill>
                  <a:cs typeface="Calibri" panose="020F0502020204030204"/>
                </a:endParaRPr>
              </a:p>
              <a:p>
                <a:r>
                  <a:rPr lang="en-US" altLang="en-US" sz="2800">
                    <a:solidFill>
                      <a:srgbClr val="000000"/>
                    </a:solidFill>
                    <a:cs typeface="Calibri" panose="020F0502020204030204"/>
                  </a:rPr>
                  <a:t>                                                      b </a:t>
                </a:r>
                <a:r>
                  <a:rPr lang="en-US" altLang="en-US" sz="2800" dirty="0">
                    <a:solidFill>
                      <a:srgbClr val="000000"/>
                    </a:solidFill>
                    <a:cs typeface="Calibri" panose="020F0502020204030204"/>
                  </a:rPr>
                  <a:t>= </a:t>
                </a:r>
                <a14:m>
                  <m:oMath xmlns:m="http://schemas.openxmlformats.org/officeDocument/2006/math">
                    <m:sSup>
                      <m:sSupPr>
                        <m:ctrlPr>
                          <a:rPr lang="en-US" altLang="en-US" sz="2800" i="1">
                            <a:solidFill>
                              <a:srgbClr val="000000"/>
                            </a:solidFill>
                            <a:latin typeface="Cambria Math" panose="02040503050406030204" pitchFamily="18" charset="0"/>
                            <a:cs typeface="Calibri" panose="020F0502020204030204"/>
                          </a:rPr>
                        </m:ctrlPr>
                      </m:sSupPr>
                      <m:e>
                        <m:r>
                          <m:rPr>
                            <m:nor/>
                          </m:rPr>
                          <a:rPr lang="en-US" altLang="en-US" sz="2800" dirty="0">
                            <a:solidFill>
                              <a:srgbClr val="000000"/>
                            </a:solidFill>
                            <a:cs typeface="Calibri" panose="020F0502020204030204"/>
                          </a:rPr>
                          <m:t>(</m:t>
                        </m:r>
                        <m:r>
                          <a:rPr lang="en-US" sz="2800" i="1">
                            <a:latin typeface="Cambria Math" panose="02040503050406030204" pitchFamily="18" charset="0"/>
                          </a:rPr>
                          <m:t>7</m:t>
                        </m:r>
                        <m:r>
                          <m:rPr>
                            <m:nor/>
                          </m:rPr>
                          <a:rPr lang="en-US" altLang="en-US" sz="2800" dirty="0">
                            <a:solidFill>
                              <a:srgbClr val="000000"/>
                            </a:solidFill>
                            <a:cs typeface="Calibri" panose="020F0502020204030204"/>
                          </a:rPr>
                          <m:t>  </m:t>
                        </m:r>
                        <m:r>
                          <a:rPr lang="en-US" altLang="en-US" sz="2800">
                            <a:latin typeface="Cambria Math" panose="02040503050406030204" pitchFamily="18" charset="0"/>
                          </a:rPr>
                          <m:t> </m:t>
                        </m:r>
                        <m:r>
                          <a:rPr lang="en-US" altLang="en-US" sz="2800" i="1">
                            <a:latin typeface="Cambria Math" panose="02040503050406030204" pitchFamily="18" charset="0"/>
                          </a:rPr>
                          <m:t>4</m:t>
                        </m:r>
                        <m:r>
                          <a:rPr lang="en-US" sz="2800" i="1">
                            <a:latin typeface="Cambria Math" panose="02040503050406030204" pitchFamily="18" charset="0"/>
                          </a:rPr>
                          <m:t>  −10</m:t>
                        </m:r>
                        <m:r>
                          <m:rPr>
                            <m:nor/>
                          </m:rPr>
                          <a:rPr lang="en-US" altLang="en-US" sz="2800" dirty="0">
                            <a:solidFill>
                              <a:srgbClr val="000000"/>
                            </a:solidFill>
                            <a:cs typeface="Calibri" panose="020F0502020204030204"/>
                          </a:rPr>
                          <m:t>)</m:t>
                        </m:r>
                      </m:e>
                      <m:sup>
                        <m:r>
                          <a:rPr lang="en-US" altLang="en-US" sz="2800" i="1">
                            <a:solidFill>
                              <a:srgbClr val="000000"/>
                            </a:solidFill>
                            <a:latin typeface="Cambria Math" panose="02040503050406030204" pitchFamily="18" charset="0"/>
                            <a:cs typeface="Calibri" panose="020F0502020204030204"/>
                          </a:rPr>
                          <m:t>𝑇</m:t>
                        </m:r>
                      </m:sup>
                    </m:sSup>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1247765" y="1156996"/>
                <a:ext cx="10070268" cy="7233390"/>
              </a:xfrm>
              <a:prstGeom prst="rect">
                <a:avLst/>
              </a:prstGeom>
              <a:blipFill>
                <a:blip r:embed="rId2"/>
                <a:stretch>
                  <a:fillRect l="-1271" t="-843"/>
                </a:stretch>
              </a:blipFill>
            </p:spPr>
            <p:txBody>
              <a:bodyPr/>
              <a:lstStyle/>
              <a:p>
                <a:r>
                  <a:rPr lang="en-US">
                    <a:noFill/>
                  </a:rPr>
                  <a:t> </a:t>
                </a:r>
              </a:p>
            </p:txBody>
          </p:sp>
        </mc:Fallback>
      </mc:AlternateContent>
    </p:spTree>
    <p:extLst>
      <p:ext uri="{BB962C8B-B14F-4D97-AF65-F5344CB8AC3E}">
        <p14:creationId xmlns:p14="http://schemas.microsoft.com/office/powerpoint/2010/main" val="287689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608" y="-35511"/>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717460" y="580042"/>
                <a:ext cx="10070268" cy="7606954"/>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 − 2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+3</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 </a:t>
                </a:r>
                <a14:m>
                  <m:oMath xmlns:m="http://schemas.openxmlformats.org/officeDocument/2006/math">
                    <m:r>
                      <a:rPr lang="en-US" sz="1600" i="1">
                        <a:latin typeface="Cambria Math" panose="02040503050406030204" pitchFamily="18" charset="0"/>
                      </a:rPr>
                      <m:t>7</m:t>
                    </m:r>
                  </m:oMath>
                </a14:m>
                <a:endParaRPr lang="en-US" altLang="en-US" sz="1600" dirty="0">
                  <a:solidFill>
                    <a:srgbClr val="000000"/>
                  </a:solidFill>
                  <a:cs typeface="Calibri" panose="020F0502020204030204"/>
                </a:endParaRPr>
              </a:p>
              <a:p>
                <a:r>
                  <a:rPr lang="pt-BR" sz="1600" dirty="0"/>
                  <a:t> 2</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   </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4</a:t>
                </a:r>
              </a:p>
              <a:p>
                <a:r>
                  <a:rPr lang="pt-BR" sz="1600" dirty="0"/>
                  <a:t>-3</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-10</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    In matrix form</a:t>
                </a:r>
              </a:p>
              <a:p>
                <a:r>
                  <a:rPr lang="pt-BR" sz="1600" dirty="0"/>
                  <a:t>A =   </a:t>
                </a:r>
                <a14:m>
                  <m:oMath xmlns:m="http://schemas.openxmlformats.org/officeDocument/2006/math">
                    <m:d>
                      <m:dPr>
                        <m:begChr m:val="["/>
                        <m:endChr m:val="]"/>
                        <m:ctrlPr>
                          <a:rPr lang="en-US" altLang="en-US" sz="1600" dirty="0" smtClean="0">
                            <a:solidFill>
                              <a:srgbClr val="000000"/>
                            </a:solidFill>
                            <a:latin typeface="Cambria Math" panose="02040503050406030204" pitchFamily="18" charset="0"/>
                          </a:rPr>
                        </m:ctrlPr>
                      </m:dPr>
                      <m:e>
                        <m:m>
                          <m:mPr>
                            <m:plcHide m:val="on"/>
                            <m:mcs>
                              <m:mc>
                                <m:mcPr>
                                  <m:count m:val="3"/>
                                  <m:mcJc m:val="center"/>
                                </m:mcPr>
                              </m:mc>
                            </m:mcs>
                            <m:ctrlPr>
                              <a:rPr lang="en-US" altLang="en-US" sz="1600" dirty="0">
                                <a:solidFill>
                                  <a:srgbClr val="000000"/>
                                </a:solidFill>
                                <a:latin typeface="Cambria Math" panose="02040503050406030204" pitchFamily="18" charset="0"/>
                              </a:rPr>
                            </m:ctrlPr>
                          </m:mPr>
                          <m:mr>
                            <m:e>
                              <m:r>
                                <a:rPr lang="en-US" altLang="en-US" sz="1600" dirty="0">
                                  <a:solidFill>
                                    <a:srgbClr val="000000"/>
                                  </a:solidFill>
                                  <a:latin typeface="Cambria Math" panose="02040503050406030204" pitchFamily="18" charset="0"/>
                                </a:rPr>
                                <m:t>1</m:t>
                              </m:r>
                            </m:e>
                            <m:e>
                              <m:r>
                                <a:rPr lang="en-US" altLang="en-US" sz="1600" i="0" dirty="0">
                                  <a:solidFill>
                                    <a:srgbClr val="000000"/>
                                  </a:solidFill>
                                  <a:latin typeface="Cambria Math" panose="02040503050406030204" pitchFamily="18" charset="0"/>
                                </a:rPr>
                                <m:t>−</m:t>
                              </m:r>
                              <m:r>
                                <a:rPr lang="en-US" altLang="en-US" sz="1600" b="0" i="1" dirty="0" smtClean="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3</m:t>
                              </m:r>
                            </m:e>
                          </m:mr>
                          <m:mr>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1</m:t>
                              </m:r>
                            </m:e>
                            <m:e>
                              <m:r>
                                <a:rPr lang="en-US" altLang="en-US" sz="1600" i="0" dirty="0">
                                  <a:solidFill>
                                    <a:srgbClr val="000000"/>
                                  </a:solidFill>
                                  <a:latin typeface="Cambria Math" panose="02040503050406030204" pitchFamily="18" charset="0"/>
                                </a:rPr>
                                <m:t>1</m:t>
                              </m:r>
                            </m:e>
                          </m:mr>
                          <m:mr>
                            <m:e>
                              <m:r>
                                <a:rPr lang="en-US" altLang="en-US" sz="1600" i="0" dirty="0">
                                  <a:solidFill>
                                    <a:srgbClr val="000000"/>
                                  </a:solidFill>
                                  <a:latin typeface="Cambria Math" panose="02040503050406030204" pitchFamily="18" charset="0"/>
                                </a:rPr>
                                <m:t>−3</m:t>
                              </m:r>
                            </m:e>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−2</m:t>
                              </m:r>
                            </m:e>
                          </m:mr>
                        </m:m>
                      </m:e>
                    </m:d>
                  </m:oMath>
                </a14:m>
                <a:r>
                  <a:rPr lang="en-US" altLang="en-US" sz="1600" dirty="0">
                    <a:solidFill>
                      <a:srgbClr val="000000"/>
                    </a:solidFill>
                    <a:cs typeface="Calibri" panose="020F0502020204030204"/>
                  </a:rPr>
                  <a:t>          x =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2  </m:t>
                        </m:r>
                      </m:sub>
                    </m:sSub>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3 </m:t>
                        </m:r>
                      </m:sub>
                    </m:sSub>
                  </m:oMath>
                </a14:m>
                <a:r>
                  <a:rPr lang="en-US" altLang="en-US" sz="1600" dirty="0">
                    <a:solidFill>
                      <a:srgbClr val="000000"/>
                    </a:solidFill>
                    <a:cs typeface="Calibri" panose="020F0502020204030204"/>
                  </a:rPr>
                  <a:t>)</a:t>
                </a:r>
              </a:p>
              <a:p>
                <a:r>
                  <a:rPr lang="en-US" altLang="en-US" sz="1600" dirty="0">
                    <a:solidFill>
                      <a:srgbClr val="000000"/>
                    </a:solidFill>
                    <a:cs typeface="Calibri" panose="020F0502020204030204"/>
                  </a:rPr>
                  <a:t>                                                   b = (</a:t>
                </a:r>
                <a14:m>
                  <m:oMath xmlns:m="http://schemas.openxmlformats.org/officeDocument/2006/math">
                    <m:r>
                      <a:rPr lang="en-US" sz="1600" i="1">
                        <a:latin typeface="Cambria Math" panose="02040503050406030204" pitchFamily="18" charset="0"/>
                      </a:rPr>
                      <m:t>7</m:t>
                    </m:r>
                  </m:oMath>
                </a14:m>
                <a:r>
                  <a:rPr lang="en-US" altLang="en-US" sz="1600" dirty="0">
                    <a:solidFill>
                      <a:srgbClr val="000000"/>
                    </a:solidFill>
                    <a:cs typeface="Calibri" panose="020F0502020204030204"/>
                  </a:rPr>
                  <a:t>  </a:t>
                </a:r>
                <a14:m>
                  <m:oMath xmlns:m="http://schemas.openxmlformats.org/officeDocument/2006/math">
                    <m:r>
                      <a:rPr lang="en-US" altLang="en-US" sz="1600">
                        <a:latin typeface="Cambria Math" panose="02040503050406030204" pitchFamily="18" charset="0"/>
                      </a:rPr>
                      <m:t> </m:t>
                    </m:r>
                    <m:r>
                      <a:rPr lang="en-US" altLang="en-US" sz="1600" i="1">
                        <a:latin typeface="Cambria Math" panose="02040503050406030204" pitchFamily="18" charset="0"/>
                      </a:rPr>
                      <m:t>4</m:t>
                    </m:r>
                    <m:r>
                      <a:rPr lang="en-US" sz="1600" i="1">
                        <a:latin typeface="Cambria Math" panose="02040503050406030204" pitchFamily="18" charset="0"/>
                      </a:rPr>
                      <m:t>  −10 </m:t>
                    </m:r>
                  </m:oMath>
                </a14:m>
                <a:r>
                  <a:rPr lang="en-US" altLang="en-US" sz="1600" dirty="0">
                    <a:solidFill>
                      <a:srgbClr val="000000"/>
                    </a:solidFill>
                    <a:cs typeface="Calibri" panose="020F0502020204030204"/>
                  </a:rPr>
                  <a:t>) </a:t>
                </a:r>
              </a:p>
              <a:p>
                <a:r>
                  <a:rPr lang="en-US" sz="1600" dirty="0"/>
                  <a:t>                      </a:t>
                </a:r>
                <a14:m>
                  <m:oMath xmlns:m="http://schemas.openxmlformats.org/officeDocument/2006/math">
                    <m:r>
                      <a:rPr lang="en-US" sz="1600" i="1">
                        <a:latin typeface="Cambria Math" panose="02040503050406030204" pitchFamily="18" charset="0"/>
                      </a:rPr>
                      <m:t>                                  </m:t>
                    </m:r>
                  </m:oMath>
                </a14:m>
                <a:endParaRPr lang="en-US" altLang="en-US" sz="2000" i="1" dirty="0">
                  <a:solidFill>
                    <a:srgbClr val="000000"/>
                  </a:solidFill>
                  <a:latin typeface="Cambria Math" panose="02040503050406030204" pitchFamily="18" charset="0"/>
                  <a:cs typeface="Calibri" panose="020F0502020204030204"/>
                </a:endParaRPr>
              </a:p>
              <a:p>
                <a:pPr/>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x = (</a:t>
                </a:r>
                <a14:m>
                  <m:oMath xmlns:m="http://schemas.openxmlformats.org/officeDocument/2006/math">
                    <m:r>
                      <a:rPr lang="en-US" sz="2000" b="0" i="1" smtClean="0">
                        <a:latin typeface="Cambria Math" panose="02040503050406030204" pitchFamily="18" charset="0"/>
                      </a:rPr>
                      <m:t>2   −1   1</m:t>
                    </m:r>
                  </m:oMath>
                </a14:m>
                <a:r>
                  <a:rPr lang="en-US" altLang="en-US" sz="2000" dirty="0">
                    <a:solidFill>
                      <a:srgbClr val="000000"/>
                    </a:solidFill>
                    <a:cs typeface="Calibri" panose="020F0502020204030204"/>
                  </a:rPr>
                  <a:t>)</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numpy.linalg</a:t>
                </a:r>
                <a:r>
                  <a:rPr lang="en-US" altLang="en-US" sz="1600" dirty="0">
                    <a:solidFill>
                      <a:srgbClr val="000000"/>
                    </a:solidFill>
                    <a:cs typeface="Calibri" panose="020F0502020204030204"/>
                  </a:rPr>
                  <a:t> as ln</a:t>
                </a:r>
              </a:p>
              <a:p>
                <a:r>
                  <a:rPr lang="en-US" altLang="en-US" sz="1600" dirty="0">
                    <a:solidFill>
                      <a:srgbClr val="000000"/>
                    </a:solidFill>
                    <a:cs typeface="Calibri" panose="020F0502020204030204"/>
                  </a:rPr>
                  <a:t>A = [[1, -2, 3],</a:t>
                </a:r>
              </a:p>
              <a:p>
                <a:r>
                  <a:rPr lang="en-US" altLang="en-US" sz="1600" dirty="0">
                    <a:solidFill>
                      <a:srgbClr val="000000"/>
                    </a:solidFill>
                    <a:cs typeface="Calibri" panose="020F0502020204030204"/>
                  </a:rPr>
                  <a:t>     [2, 1, 1],</a:t>
                </a:r>
              </a:p>
              <a:p>
                <a:r>
                  <a:rPr lang="en-US" altLang="en-US" sz="1600" dirty="0">
                    <a:solidFill>
                      <a:srgbClr val="000000"/>
                    </a:solidFill>
                    <a:cs typeface="Calibri" panose="020F0502020204030204"/>
                  </a:rPr>
                  <a:t>     [-3, 2, -2]]</a:t>
                </a:r>
              </a:p>
              <a:p>
                <a:r>
                  <a:rPr lang="en-US" altLang="en-US" sz="1600" dirty="0">
                    <a:solidFill>
                      <a:srgbClr val="000000"/>
                    </a:solidFill>
                    <a:cs typeface="Calibri" panose="020F0502020204030204"/>
                  </a:rPr>
                  <a:t>b = [7,4,-10]</a:t>
                </a:r>
              </a:p>
              <a:p>
                <a:r>
                  <a:rPr lang="en-US" altLang="en-US" sz="1600" dirty="0" err="1">
                    <a:solidFill>
                      <a:srgbClr val="000000"/>
                    </a:solidFill>
                    <a:cs typeface="Calibri" panose="020F0502020204030204"/>
                  </a:rPr>
                  <a:t>ainv</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a:t>
                </a:r>
              </a:p>
              <a:p>
                <a:r>
                  <a:rPr lang="en-US" altLang="en-US" sz="1600" dirty="0">
                    <a:solidFill>
                      <a:srgbClr val="000000"/>
                    </a:solidFill>
                    <a:cs typeface="Calibri" panose="020F0502020204030204"/>
                  </a:rPr>
                  <a:t>x =</a:t>
                </a:r>
                <a:r>
                  <a:rPr lang="en-US" altLang="en-US" sz="1600" dirty="0" err="1">
                    <a:solidFill>
                      <a:srgbClr val="000000"/>
                    </a:solidFill>
                    <a:cs typeface="Calibri" panose="020F0502020204030204"/>
                  </a:rPr>
                  <a:t>np.matmul</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717460" y="580042"/>
                <a:ext cx="10070268" cy="7606954"/>
              </a:xfrm>
              <a:prstGeom prst="rect">
                <a:avLst/>
              </a:prstGeom>
              <a:blipFill>
                <a:blip r:embed="rId2"/>
                <a:stretch>
                  <a:fillRect l="-484" t="-721"/>
                </a:stretch>
              </a:blipFill>
            </p:spPr>
            <p:txBody>
              <a:bodyPr/>
              <a:lstStyle/>
              <a:p>
                <a:r>
                  <a:rPr lang="en-US">
                    <a:noFill/>
                  </a:rPr>
                  <a:t> </a:t>
                </a:r>
              </a:p>
            </p:txBody>
          </p:sp>
        </mc:Fallback>
      </mc:AlternateContent>
    </p:spTree>
    <p:extLst>
      <p:ext uri="{BB962C8B-B14F-4D97-AF65-F5344CB8AC3E}">
        <p14:creationId xmlns:p14="http://schemas.microsoft.com/office/powerpoint/2010/main" val="2877394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565" y="42530"/>
            <a:ext cx="9185528" cy="646331"/>
          </a:xfrm>
          <a:prstGeom prst="rect">
            <a:avLst/>
          </a:prstGeom>
        </p:spPr>
        <p:txBody>
          <a:bodyPr wrap="none" anchor="t">
            <a:spAutoFit/>
          </a:bodyPr>
          <a:lstStyle/>
          <a:p>
            <a:r>
              <a:rPr lang="en-US" sz="36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395509" y="646331"/>
                <a:ext cx="10070268" cy="7242175"/>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2</m:t>
                        </m:r>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−4</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5</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altLang="en-US" sz="2800" i="1">
                        <a:solidFill>
                          <a:srgbClr val="000000"/>
                        </a:solidFill>
                        <a:latin typeface="Cambria Math" panose="02040503050406030204" pitchFamily="18" charset="0"/>
                        <a:cs typeface="Calibri" panose="020F0502020204030204"/>
                      </a:rPr>
                      <m:t>−</m:t>
                    </m:r>
                    <m:r>
                      <a:rPr lang="en-US" altLang="en-US" sz="2800" b="0" i="1" smtClean="0">
                        <a:solidFill>
                          <a:srgbClr val="000000"/>
                        </a:solidFill>
                        <a:latin typeface="Cambria Math" panose="02040503050406030204" pitchFamily="18" charset="0"/>
                        <a:cs typeface="Calibri" panose="020F0502020204030204"/>
                      </a:rPr>
                      <m:t>33</m:t>
                    </m:r>
                  </m:oMath>
                </a14:m>
                <a:endParaRPr lang="en-US" altLang="en-US" sz="2800" dirty="0">
                  <a:solidFill>
                    <a:srgbClr val="000000"/>
                  </a:solidFill>
                  <a:cs typeface="Calibri" panose="020F0502020204030204"/>
                </a:endParaRPr>
              </a:p>
              <a:p>
                <a:r>
                  <a:rPr lang="pt-BR" sz="2800" dirty="0"/>
                  <a:t> 4</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m:t>
                    </m:r>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                 </m:t>
                    </m:r>
                  </m:oMath>
                </a14:m>
                <a:r>
                  <a:rPr lang="en-US" altLang="en-US" sz="2800" dirty="0">
                    <a:solidFill>
                      <a:srgbClr val="000000"/>
                    </a:solidFill>
                    <a:cs typeface="Calibri" panose="020F0502020204030204"/>
                  </a:rPr>
                  <a:t>=- 5</a:t>
                </a:r>
              </a:p>
              <a:p>
                <a:r>
                  <a:rPr lang="pt-BR" sz="2800" dirty="0"/>
                  <a:t>-2</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−3</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19</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sz="2800" b="0" dirty="0"/>
                  <a:t>                      </a:t>
                </a:r>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A=</a:t>
                </a:r>
                <a14:m>
                  <m:oMath xmlns:m="http://schemas.openxmlformats.org/officeDocument/2006/math">
                    <m:d>
                      <m:dPr>
                        <m:begChr m:val="["/>
                        <m:endChr m:val="]"/>
                        <m:ctrlPr>
                          <a:rPr lang="en-US" altLang="en-US" sz="2800" i="1" dirty="0">
                            <a:solidFill>
                              <a:srgbClr val="000000"/>
                            </a:solidFill>
                            <a:latin typeface="Cambria Math" panose="02040503050406030204" pitchFamily="18" charset="0"/>
                          </a:rPr>
                        </m:ctrlPr>
                      </m:dPr>
                      <m:e>
                        <m:m>
                          <m:mPr>
                            <m:plcHide m:val="on"/>
                            <m:mcs>
                              <m:mc>
                                <m:mcPr>
                                  <m:count m:val="3"/>
                                  <m:mcJc m:val="center"/>
                                </m:mcPr>
                              </m:mc>
                            </m:mcs>
                            <m:ctrlPr>
                              <a:rPr lang="en-US" altLang="en-US" sz="2800" i="1" dirty="0">
                                <a:solidFill>
                                  <a:srgbClr val="000000"/>
                                </a:solidFill>
                                <a:latin typeface="Cambria Math" panose="02040503050406030204" pitchFamily="18" charset="0"/>
                              </a:rPr>
                            </m:ctrlPr>
                          </m:mPr>
                          <m:mr>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−4</m:t>
                              </m:r>
                            </m:e>
                            <m:e>
                              <m:r>
                                <a:rPr lang="en-US" altLang="en-US" sz="2800" dirty="0">
                                  <a:solidFill>
                                    <a:srgbClr val="000000"/>
                                  </a:solidFill>
                                  <a:latin typeface="Cambria Math" panose="02040503050406030204" pitchFamily="18" charset="0"/>
                                </a:rPr>
                                <m:t>5</m:t>
                              </m:r>
                            </m:e>
                          </m:mr>
                          <m:mr>
                            <m:e>
                              <m:r>
                                <a:rPr lang="en-US" altLang="en-US" sz="2800" dirty="0">
                                  <a:solidFill>
                                    <a:srgbClr val="000000"/>
                                  </a:solidFill>
                                  <a:latin typeface="Cambria Math" panose="02040503050406030204" pitchFamily="18" charset="0"/>
                                </a:rPr>
                                <m:t>4</m:t>
                              </m:r>
                            </m:e>
                            <m:e>
                              <m:r>
                                <a:rPr lang="en-US" altLang="en-US" sz="2800" dirty="0">
                                  <a:solidFill>
                                    <a:srgbClr val="000000"/>
                                  </a:solidFill>
                                  <a:latin typeface="Cambria Math" panose="02040503050406030204" pitchFamily="18" charset="0"/>
                                </a:rPr>
                                <m:t>−1</m:t>
                              </m:r>
                            </m:e>
                            <m:e>
                              <m:r>
                                <a:rPr lang="en-US" altLang="en-US" sz="2800" dirty="0">
                                  <a:solidFill>
                                    <a:srgbClr val="000000"/>
                                  </a:solidFill>
                                  <a:latin typeface="Cambria Math" panose="02040503050406030204" pitchFamily="18" charset="0"/>
                                </a:rPr>
                                <m:t>0</m:t>
                              </m:r>
                            </m:e>
                          </m:mr>
                          <m:mr>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−3</m:t>
                              </m:r>
                            </m:e>
                          </m:mr>
                        </m:m>
                      </m:e>
                    </m:d>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en-US" altLang="en-US" sz="2800" dirty="0">
                    <a:solidFill>
                      <a:srgbClr val="000000"/>
                    </a:solidFill>
                    <a:cs typeface="Calibri" panose="020F0502020204030204"/>
                  </a:rPr>
                  <a:t>                                                             b = (</a:t>
                </a:r>
                <a14:m>
                  <m:oMath xmlns:m="http://schemas.openxmlformats.org/officeDocument/2006/math">
                    <m:r>
                      <a:rPr lang="en-US" altLang="en-US" sz="2800" b="0" i="1" dirty="0" smtClean="0">
                        <a:solidFill>
                          <a:srgbClr val="000000"/>
                        </a:solidFill>
                        <a:latin typeface="Cambria Math" panose="02040503050406030204" pitchFamily="18" charset="0"/>
                        <a:cs typeface="Calibri" panose="020F0502020204030204"/>
                      </a:rPr>
                      <m:t>−33</m:t>
                    </m:r>
                  </m:oMath>
                </a14:m>
                <a:r>
                  <a:rPr lang="en-US" altLang="en-US" sz="2800" dirty="0">
                    <a:solidFill>
                      <a:srgbClr val="000000"/>
                    </a:solidFill>
                    <a:cs typeface="Calibri" panose="020F0502020204030204"/>
                  </a:rPr>
                  <a:t>  </a:t>
                </a:r>
                <a14:m>
                  <m:oMath xmlns:m="http://schemas.openxmlformats.org/officeDocument/2006/math">
                    <m:r>
                      <a:rPr lang="en-US" altLang="en-US" sz="2800" b="0" i="0" smtClean="0">
                        <a:latin typeface="Cambria Math" panose="02040503050406030204" pitchFamily="18" charset="0"/>
                      </a:rPr>
                      <m:t> </m:t>
                    </m:r>
                    <m:r>
                      <a:rPr lang="en-US" altLang="en-US" sz="2800" b="0" i="1" smtClean="0">
                        <a:latin typeface="Cambria Math" panose="02040503050406030204" pitchFamily="18" charset="0"/>
                      </a:rPr>
                      <m:t>−5</m:t>
                    </m:r>
                    <m:r>
                      <a:rPr lang="en-US" sz="2800" b="0" i="1" smtClean="0">
                        <a:latin typeface="Cambria Math" panose="02040503050406030204" pitchFamily="18" charset="0"/>
                      </a:rPr>
                      <m:t>  19 </m:t>
                    </m:r>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95509" y="646331"/>
                <a:ext cx="10070268" cy="7242175"/>
              </a:xfrm>
              <a:prstGeom prst="rect">
                <a:avLst/>
              </a:prstGeom>
              <a:blipFill>
                <a:blip r:embed="rId2"/>
                <a:stretch>
                  <a:fillRect l="-1271" t="-758"/>
                </a:stretch>
              </a:blipFill>
            </p:spPr>
            <p:txBody>
              <a:bodyPr/>
              <a:lstStyle/>
              <a:p>
                <a:r>
                  <a:rPr lang="en-US">
                    <a:noFill/>
                  </a:rPr>
                  <a:t> </a:t>
                </a:r>
              </a:p>
            </p:txBody>
          </p:sp>
        </mc:Fallback>
      </mc:AlternateContent>
    </p:spTree>
    <p:extLst>
      <p:ext uri="{BB962C8B-B14F-4D97-AF65-F5344CB8AC3E}">
        <p14:creationId xmlns:p14="http://schemas.microsoft.com/office/powerpoint/2010/main" val="226367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565" y="0"/>
            <a:ext cx="9185528" cy="646331"/>
          </a:xfrm>
          <a:prstGeom prst="rect">
            <a:avLst/>
          </a:prstGeom>
        </p:spPr>
        <p:txBody>
          <a:bodyPr wrap="none" anchor="t">
            <a:spAutoFit/>
          </a:bodyPr>
          <a:lstStyle/>
          <a:p>
            <a:r>
              <a:rPr lang="en-US" sz="36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613283" y="626819"/>
                <a:ext cx="10070268" cy="7611956"/>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   2</m:t>
                        </m:r>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4</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+5</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 </a:t>
                </a:r>
                <a14:m>
                  <m:oMath xmlns:m="http://schemas.openxmlformats.org/officeDocument/2006/math">
                    <m:r>
                      <a:rPr lang="en-US" altLang="en-US" sz="1600" i="1">
                        <a:solidFill>
                          <a:srgbClr val="000000"/>
                        </a:solidFill>
                        <a:latin typeface="Cambria Math" panose="02040503050406030204" pitchFamily="18" charset="0"/>
                        <a:cs typeface="Calibri" panose="020F0502020204030204"/>
                      </a:rPr>
                      <m:t>−33</m:t>
                    </m:r>
                  </m:oMath>
                </a14:m>
                <a:endParaRPr lang="en-US" altLang="en-US" sz="1600" dirty="0">
                  <a:solidFill>
                    <a:srgbClr val="000000"/>
                  </a:solidFill>
                  <a:cs typeface="Calibri" panose="020F0502020204030204"/>
                </a:endParaRPr>
              </a:p>
              <a:p>
                <a:r>
                  <a:rPr lang="pt-BR" sz="1600" dirty="0"/>
                  <a:t>    4</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=- 5</a:t>
                </a:r>
              </a:p>
              <a:p>
                <a:r>
                  <a:rPr lang="pt-BR" sz="1600" dirty="0"/>
                  <a:t>    -2</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−3</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19</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    In matrix form</a:t>
                </a:r>
              </a:p>
              <a:p>
                <a:r>
                  <a:rPr lang="en-US" altLang="en-US" sz="1600" dirty="0">
                    <a:solidFill>
                      <a:srgbClr val="000000"/>
                    </a:solidFill>
                    <a:cs typeface="Calibri" panose="020F0502020204030204"/>
                  </a:rPr>
                  <a:t>A=</a:t>
                </a:r>
                <a14:m>
                  <m:oMath xmlns:m="http://schemas.openxmlformats.org/officeDocument/2006/math">
                    <m:d>
                      <m:dPr>
                        <m:begChr m:val="["/>
                        <m:endChr m:val="]"/>
                        <m:ctrlPr>
                          <a:rPr lang="en-US" altLang="en-US" sz="1600" dirty="0" smtClean="0">
                            <a:solidFill>
                              <a:srgbClr val="000000"/>
                            </a:solidFill>
                            <a:latin typeface="Cambria Math" panose="02040503050406030204" pitchFamily="18" charset="0"/>
                          </a:rPr>
                        </m:ctrlPr>
                      </m:dPr>
                      <m:e>
                        <m:m>
                          <m:mPr>
                            <m:plcHide m:val="on"/>
                            <m:mcs>
                              <m:mc>
                                <m:mcPr>
                                  <m:count m:val="3"/>
                                  <m:mcJc m:val="center"/>
                                </m:mcPr>
                              </m:mc>
                            </m:mcs>
                            <m:ctrlPr>
                              <a:rPr lang="en-US" altLang="en-US" sz="1600" dirty="0">
                                <a:solidFill>
                                  <a:srgbClr val="000000"/>
                                </a:solidFill>
                                <a:latin typeface="Cambria Math" panose="02040503050406030204" pitchFamily="18" charset="0"/>
                              </a:rPr>
                            </m:ctrlPr>
                          </m:mPr>
                          <m:mr>
                            <m:e>
                              <m:r>
                                <a:rPr lang="en-US" altLang="en-US" sz="160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−4</m:t>
                              </m:r>
                            </m:e>
                            <m:e>
                              <m:r>
                                <a:rPr lang="en-US" altLang="en-US" sz="1600" i="0" dirty="0">
                                  <a:solidFill>
                                    <a:srgbClr val="000000"/>
                                  </a:solidFill>
                                  <a:latin typeface="Cambria Math" panose="02040503050406030204" pitchFamily="18" charset="0"/>
                                </a:rPr>
                                <m:t>5</m:t>
                              </m:r>
                            </m:e>
                          </m:mr>
                          <m:mr>
                            <m:e>
                              <m:r>
                                <a:rPr lang="en-US" altLang="en-US" sz="1600" i="0" dirty="0">
                                  <a:solidFill>
                                    <a:srgbClr val="000000"/>
                                  </a:solidFill>
                                  <a:latin typeface="Cambria Math" panose="02040503050406030204" pitchFamily="18" charset="0"/>
                                </a:rPr>
                                <m:t>4</m:t>
                              </m:r>
                            </m:e>
                            <m:e>
                              <m:r>
                                <a:rPr lang="en-US" altLang="en-US" sz="1600" i="0" dirty="0">
                                  <a:solidFill>
                                    <a:srgbClr val="000000"/>
                                  </a:solidFill>
                                  <a:latin typeface="Cambria Math" panose="02040503050406030204" pitchFamily="18" charset="0"/>
                                </a:rPr>
                                <m:t>−1</m:t>
                              </m:r>
                            </m:e>
                            <m:e>
                              <m:r>
                                <a:rPr lang="en-US" altLang="en-US" sz="1600" i="0" dirty="0">
                                  <a:solidFill>
                                    <a:srgbClr val="000000"/>
                                  </a:solidFill>
                                  <a:latin typeface="Cambria Math" panose="02040503050406030204" pitchFamily="18" charset="0"/>
                                </a:rPr>
                                <m:t>0</m:t>
                              </m:r>
                            </m:e>
                          </m:mr>
                          <m:mr>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−3</m:t>
                              </m:r>
                            </m:e>
                          </m:mr>
                        </m:m>
                      </m:e>
                    </m:d>
                  </m:oMath>
                </a14:m>
                <a:r>
                  <a:rPr lang="en-US" altLang="en-US" sz="1600" dirty="0">
                    <a:solidFill>
                      <a:srgbClr val="000000"/>
                    </a:solidFill>
                    <a:cs typeface="Calibri" panose="020F0502020204030204"/>
                  </a:rPr>
                  <a:t>            x =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2  </m:t>
                        </m:r>
                      </m:sub>
                    </m:sSub>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3 </m:t>
                        </m:r>
                      </m:sub>
                    </m:sSub>
                  </m:oMath>
                </a14:m>
                <a:r>
                  <a:rPr lang="en-US" altLang="en-US" sz="1600" dirty="0">
                    <a:solidFill>
                      <a:srgbClr val="000000"/>
                    </a:solidFill>
                    <a:cs typeface="Calibri" panose="020F0502020204030204"/>
                  </a:rPr>
                  <a:t>)</a:t>
                </a:r>
              </a:p>
              <a:p>
                <a:r>
                  <a:rPr lang="en-US" altLang="en-US" sz="1600" dirty="0">
                    <a:solidFill>
                      <a:srgbClr val="000000"/>
                    </a:solidFill>
                    <a:cs typeface="Calibri" panose="020F0502020204030204"/>
                  </a:rPr>
                  <a:t>                                              b = (</a:t>
                </a:r>
                <a14:m>
                  <m:oMath xmlns:m="http://schemas.openxmlformats.org/officeDocument/2006/math">
                    <m:r>
                      <a:rPr lang="en-US" altLang="en-US" sz="1600" b="0" i="1" dirty="0" smtClean="0">
                        <a:solidFill>
                          <a:srgbClr val="000000"/>
                        </a:solidFill>
                        <a:latin typeface="Cambria Math" panose="02040503050406030204" pitchFamily="18" charset="0"/>
                        <a:cs typeface="Calibri" panose="020F0502020204030204"/>
                      </a:rPr>
                      <m:t>−33</m:t>
                    </m:r>
                  </m:oMath>
                </a14:m>
                <a:r>
                  <a:rPr lang="en-US" altLang="en-US" sz="1600" dirty="0">
                    <a:solidFill>
                      <a:srgbClr val="000000"/>
                    </a:solidFill>
                    <a:cs typeface="Calibri" panose="020F0502020204030204"/>
                  </a:rPr>
                  <a:t>  </a:t>
                </a:r>
                <a14:m>
                  <m:oMath xmlns:m="http://schemas.openxmlformats.org/officeDocument/2006/math">
                    <m:r>
                      <a:rPr lang="en-US" altLang="en-US" sz="1600">
                        <a:latin typeface="Cambria Math" panose="02040503050406030204" pitchFamily="18" charset="0"/>
                      </a:rPr>
                      <m:t> </m:t>
                    </m:r>
                    <m:r>
                      <a:rPr lang="en-US" altLang="en-US" sz="1600" b="0" i="1" smtClean="0">
                        <a:latin typeface="Cambria Math" panose="02040503050406030204" pitchFamily="18" charset="0"/>
                      </a:rPr>
                      <m:t>5</m:t>
                    </m:r>
                    <m:r>
                      <a:rPr lang="en-US" sz="1600" i="1">
                        <a:latin typeface="Cambria Math" panose="02040503050406030204" pitchFamily="18" charset="0"/>
                      </a:rPr>
                      <m:t>  </m:t>
                    </m:r>
                    <m:r>
                      <a:rPr lang="en-US" sz="1600" b="0" i="1" smtClean="0">
                        <a:latin typeface="Cambria Math" panose="02040503050406030204" pitchFamily="18" charset="0"/>
                      </a:rPr>
                      <m:t>19</m:t>
                    </m:r>
                    <m:r>
                      <a:rPr lang="en-US" sz="1600" i="1">
                        <a:latin typeface="Cambria Math" panose="02040503050406030204" pitchFamily="18" charset="0"/>
                      </a:rPr>
                      <m:t> </m:t>
                    </m:r>
                  </m:oMath>
                </a14:m>
                <a:r>
                  <a:rPr lang="en-US" altLang="en-US" sz="1600" dirty="0">
                    <a:solidFill>
                      <a:srgbClr val="000000"/>
                    </a:solidFill>
                    <a:cs typeface="Calibri" panose="020F0502020204030204"/>
                  </a:rPr>
                  <a:t>) </a:t>
                </a:r>
              </a:p>
              <a:p>
                <a:r>
                  <a:rPr lang="en-US" sz="1600" dirty="0"/>
                  <a:t>                      </a:t>
                </a:r>
                <a14:m>
                  <m:oMath xmlns:m="http://schemas.openxmlformats.org/officeDocument/2006/math">
                    <m:r>
                      <a:rPr lang="en-US" sz="1600" i="1">
                        <a:latin typeface="Cambria Math" panose="02040503050406030204" pitchFamily="18" charset="0"/>
                      </a:rPr>
                      <m:t>                                  </m:t>
                    </m:r>
                  </m:oMath>
                </a14:m>
                <a:endParaRPr lang="en-US" altLang="en-US" sz="2000" i="1" dirty="0">
                  <a:solidFill>
                    <a:srgbClr val="000000"/>
                  </a:solidFill>
                  <a:latin typeface="Cambria Math" panose="02040503050406030204" pitchFamily="18" charset="0"/>
                  <a:cs typeface="Calibri" panose="020F0502020204030204"/>
                </a:endParaRPr>
              </a:p>
              <a:p>
                <a:pPr/>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x = (</a:t>
                </a:r>
                <a14:m>
                  <m:oMath xmlns:m="http://schemas.openxmlformats.org/officeDocument/2006/math">
                    <m:r>
                      <a:rPr lang="en-US" altLang="en-US" sz="2000" i="1" dirty="0">
                        <a:latin typeface="Cambria Math" panose="02040503050406030204" pitchFamily="18" charset="0"/>
                      </a:rPr>
                      <m:t>−</m:t>
                    </m:r>
                    <m:r>
                      <a:rPr lang="en-US" altLang="en-US" sz="2000" b="0" i="1" dirty="0" smtClean="0">
                        <a:latin typeface="Cambria Math" panose="02040503050406030204" pitchFamily="18" charset="0"/>
                      </a:rPr>
                      <m:t>0.5</m:t>
                    </m:r>
                    <m:r>
                      <a:rPr lang="en-US" sz="2000" b="0" i="1" smtClean="0">
                        <a:latin typeface="Cambria Math" panose="02040503050406030204" pitchFamily="18" charset="0"/>
                      </a:rPr>
                      <m:t>   3   −4</m:t>
                    </m:r>
                  </m:oMath>
                </a14:m>
                <a:r>
                  <a:rPr lang="en-US" altLang="en-US" sz="2000" dirty="0">
                    <a:solidFill>
                      <a:srgbClr val="000000"/>
                    </a:solidFill>
                    <a:cs typeface="Calibri" panose="020F0502020204030204"/>
                  </a:rPr>
                  <a:t>)</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numpy.linalg</a:t>
                </a:r>
                <a:r>
                  <a:rPr lang="en-US" altLang="en-US" sz="1600" dirty="0">
                    <a:solidFill>
                      <a:srgbClr val="000000"/>
                    </a:solidFill>
                    <a:cs typeface="Calibri" panose="020F0502020204030204"/>
                  </a:rPr>
                  <a:t> as ln</a:t>
                </a:r>
              </a:p>
              <a:p>
                <a:r>
                  <a:rPr lang="en-US" altLang="en-US" sz="1600" dirty="0">
                    <a:solidFill>
                      <a:srgbClr val="000000"/>
                    </a:solidFill>
                    <a:cs typeface="Calibri" panose="020F0502020204030204"/>
                  </a:rPr>
                  <a:t>A = [[2, -4, 5],</a:t>
                </a:r>
              </a:p>
              <a:p>
                <a:r>
                  <a:rPr lang="en-US" altLang="en-US" sz="1600" dirty="0">
                    <a:solidFill>
                      <a:srgbClr val="000000"/>
                    </a:solidFill>
                    <a:cs typeface="Calibri" panose="020F0502020204030204"/>
                  </a:rPr>
                  <a:t>     [4, -1, 0],</a:t>
                </a:r>
              </a:p>
              <a:p>
                <a:r>
                  <a:rPr lang="en-US" altLang="en-US" sz="1600" dirty="0">
                    <a:solidFill>
                      <a:srgbClr val="000000"/>
                    </a:solidFill>
                    <a:cs typeface="Calibri" panose="020F0502020204030204"/>
                  </a:rPr>
                  <a:t>     [-2, 2, -3]]</a:t>
                </a:r>
              </a:p>
              <a:p>
                <a:r>
                  <a:rPr lang="en-US" altLang="en-US" sz="1600" dirty="0">
                    <a:solidFill>
                      <a:srgbClr val="000000"/>
                    </a:solidFill>
                    <a:cs typeface="Calibri" panose="020F0502020204030204"/>
                  </a:rPr>
                  <a:t>b = [-33,-5,19]</a:t>
                </a:r>
              </a:p>
              <a:p>
                <a:r>
                  <a:rPr lang="en-US" altLang="en-US" sz="1600" dirty="0" err="1">
                    <a:solidFill>
                      <a:srgbClr val="000000"/>
                    </a:solidFill>
                    <a:cs typeface="Calibri" panose="020F0502020204030204"/>
                  </a:rPr>
                  <a:t>ainv</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a:t>
                </a:r>
              </a:p>
              <a:p>
                <a:r>
                  <a:rPr lang="en-US" altLang="en-US" sz="1600" dirty="0">
                    <a:solidFill>
                      <a:srgbClr val="000000"/>
                    </a:solidFill>
                    <a:cs typeface="Calibri" panose="020F0502020204030204"/>
                  </a:rPr>
                  <a:t>x =</a:t>
                </a:r>
                <a:r>
                  <a:rPr lang="en-US" altLang="en-US" sz="1600" dirty="0" err="1">
                    <a:solidFill>
                      <a:srgbClr val="000000"/>
                    </a:solidFill>
                    <a:cs typeface="Calibri" panose="020F0502020204030204"/>
                  </a:rPr>
                  <a:t>np.matmul</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613283" y="626819"/>
                <a:ext cx="10070268" cy="7611956"/>
              </a:xfrm>
              <a:prstGeom prst="rect">
                <a:avLst/>
              </a:prstGeom>
              <a:blipFill>
                <a:blip r:embed="rId2"/>
                <a:stretch>
                  <a:fillRect l="-484" t="-801"/>
                </a:stretch>
              </a:blipFill>
            </p:spPr>
            <p:txBody>
              <a:bodyPr/>
              <a:lstStyle/>
              <a:p>
                <a:r>
                  <a:rPr lang="en-US">
                    <a:noFill/>
                  </a:rPr>
                  <a:t> </a:t>
                </a:r>
              </a:p>
            </p:txBody>
          </p:sp>
        </mc:Fallback>
      </mc:AlternateContent>
    </p:spTree>
    <p:extLst>
      <p:ext uri="{BB962C8B-B14F-4D97-AF65-F5344CB8AC3E}">
        <p14:creationId xmlns:p14="http://schemas.microsoft.com/office/powerpoint/2010/main" val="119644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180" y="0"/>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354631" y="615553"/>
                <a:ext cx="10070268" cy="7681398"/>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4</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sz="2800" b="0" i="1" smtClean="0">
                        <a:latin typeface="Cambria Math" panose="02040503050406030204" pitchFamily="18" charset="0"/>
                      </a:rPr>
                      <m:t>17</m:t>
                    </m:r>
                  </m:oMath>
                </a14:m>
                <a:endParaRPr lang="en-US" altLang="en-US" sz="2800" dirty="0">
                  <a:solidFill>
                    <a:srgbClr val="000000"/>
                  </a:solidFill>
                  <a:cs typeface="Calibri" panose="020F0502020204030204"/>
                </a:endParaRPr>
              </a:p>
              <a:p>
                <a:r>
                  <a:rPr lang="pt-BR" sz="2800" dirty="0"/>
                  <a:t>5</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3</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7</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12</a:t>
                </a:r>
              </a:p>
              <a:p>
                <a:r>
                  <a:rPr lang="pt-BR" sz="2800" dirty="0"/>
                  <a:t>11</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10</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5</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4</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5</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8</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14:m>
                  <m:oMath xmlns:m="http://schemas.openxmlformats.org/officeDocument/2006/math">
                    <m:r>
                      <a:rPr lang="en-US" altLang="en-US" sz="2800" i="1">
                        <a:solidFill>
                          <a:srgbClr val="000000"/>
                        </a:solidFill>
                        <a:latin typeface="Cambria Math" panose="02040503050406030204" pitchFamily="18" charset="0"/>
                      </a:rPr>
                      <m:t>𝐴</m:t>
                    </m:r>
                    <m:r>
                      <a:rPr lang="en-US" altLang="en-US" sz="2800" i="1">
                        <a:solidFill>
                          <a:srgbClr val="000000"/>
                        </a:solidFill>
                        <a:latin typeface="Cambria Math" panose="02040503050406030204" pitchFamily="18" charset="0"/>
                      </a:rPr>
                      <m:t>=</m:t>
                    </m:r>
                    <m:d>
                      <m:dPr>
                        <m:begChr m:val="["/>
                        <m:endChr m:val="]"/>
                        <m:ctrlPr>
                          <a:rPr lang="en-US" altLang="en-US" sz="2800" i="1">
                            <a:solidFill>
                              <a:srgbClr val="000000"/>
                            </a:solidFill>
                            <a:latin typeface="Cambria Math" panose="02040503050406030204" pitchFamily="18" charset="0"/>
                          </a:rPr>
                        </m:ctrlPr>
                      </m:dPr>
                      <m:e>
                        <m:m>
                          <m:mPr>
                            <m:plcHide m:val="on"/>
                            <m:mcs>
                              <m:mc>
                                <m:mcPr>
                                  <m:count m:val="3"/>
                                  <m:mcJc m:val="center"/>
                                </m:mcPr>
                              </m:mc>
                            </m:mcs>
                            <m:ctrlPr>
                              <a:rPr lang="en-US" altLang="en-US" sz="2800" i="1">
                                <a:solidFill>
                                  <a:srgbClr val="000000"/>
                                </a:solidFill>
                                <a:latin typeface="Cambria Math" panose="02040503050406030204" pitchFamily="18" charset="0"/>
                              </a:rPr>
                            </m:ctrlPr>
                          </m:mPr>
                          <m:mr>
                            <m:e>
                              <m:r>
                                <a:rPr lang="en-US" altLang="en-US" sz="2800" i="1">
                                  <a:solidFill>
                                    <a:srgbClr val="000000"/>
                                  </a:solidFill>
                                  <a:latin typeface="Cambria Math" panose="02040503050406030204" pitchFamily="18" charset="0"/>
                                </a:rPr>
                                <m:t>3</m:t>
                              </m:r>
                            </m:e>
                            <m:e>
                              <m:r>
                                <a:rPr lang="en-US" altLang="en-US" sz="2800" i="1">
                                  <a:solidFill>
                                    <a:srgbClr val="000000"/>
                                  </a:solidFill>
                                  <a:latin typeface="Cambria Math" panose="02040503050406030204" pitchFamily="18" charset="0"/>
                                </a:rPr>
                                <m:t>2</m:t>
                              </m:r>
                            </m:e>
                            <m:e>
                              <m:r>
                                <a:rPr lang="en-US" altLang="en-US" sz="2800" i="1">
                                  <a:solidFill>
                                    <a:srgbClr val="000000"/>
                                  </a:solidFill>
                                  <a:latin typeface="Cambria Math" panose="02040503050406030204" pitchFamily="18" charset="0"/>
                                </a:rPr>
                                <m:t>4</m:t>
                              </m:r>
                            </m:e>
                          </m:mr>
                          <m:mr>
                            <m:e>
                              <m:r>
                                <a:rPr lang="en-US" altLang="en-US" sz="2800" i="1">
                                  <a:solidFill>
                                    <a:srgbClr val="000000"/>
                                  </a:solidFill>
                                  <a:latin typeface="Cambria Math" panose="02040503050406030204" pitchFamily="18" charset="0"/>
                                </a:rPr>
                                <m:t>5</m:t>
                              </m:r>
                            </m:e>
                            <m:e>
                              <m:r>
                                <a:rPr lang="en-US" altLang="en-US" sz="2800" i="1">
                                  <a:solidFill>
                                    <a:srgbClr val="000000"/>
                                  </a:solidFill>
                                  <a:latin typeface="Cambria Math" panose="02040503050406030204" pitchFamily="18" charset="0"/>
                                </a:rPr>
                                <m:t>3</m:t>
                              </m:r>
                            </m:e>
                            <m:e>
                              <m:r>
                                <a:rPr lang="en-US" altLang="en-US" sz="2800" i="1">
                                  <a:solidFill>
                                    <a:srgbClr val="000000"/>
                                  </a:solidFill>
                                  <a:latin typeface="Cambria Math" panose="02040503050406030204" pitchFamily="18" charset="0"/>
                                </a:rPr>
                                <m:t>7</m:t>
                              </m:r>
                            </m:e>
                          </m:mr>
                          <m:mr>
                            <m:e>
                              <m:r>
                                <a:rPr lang="en-US" altLang="en-US" sz="2800" i="1">
                                  <a:solidFill>
                                    <a:srgbClr val="000000"/>
                                  </a:solidFill>
                                  <a:latin typeface="Cambria Math" panose="02040503050406030204" pitchFamily="18" charset="0"/>
                                </a:rPr>
                                <m:t>11</m:t>
                              </m:r>
                            </m:e>
                            <m:e>
                              <m:r>
                                <a:rPr lang="en-US" altLang="en-US" sz="2800" i="1">
                                  <a:solidFill>
                                    <a:srgbClr val="000000"/>
                                  </a:solidFill>
                                  <a:latin typeface="Cambria Math" panose="02040503050406030204" pitchFamily="18" charset="0"/>
                                </a:rPr>
                                <m:t>2</m:t>
                              </m:r>
                            </m:e>
                            <m:e>
                              <m:r>
                                <a:rPr lang="en-US" altLang="en-US" sz="2800" i="1">
                                  <a:solidFill>
                                    <a:srgbClr val="000000"/>
                                  </a:solidFill>
                                  <a:latin typeface="Cambria Math" panose="02040503050406030204" pitchFamily="18" charset="0"/>
                                </a:rPr>
                                <m:t>10</m:t>
                              </m:r>
                            </m:e>
                          </m:mr>
                          <m:mr>
                            <m:e>
                              <m:r>
                                <a:rPr lang="en-US" altLang="en-US" sz="2800" i="1">
                                  <a:solidFill>
                                    <a:srgbClr val="000000"/>
                                  </a:solidFill>
                                  <a:latin typeface="Cambria Math" panose="02040503050406030204" pitchFamily="18" charset="0"/>
                                </a:rPr>
                                <m:t>3</m:t>
                              </m:r>
                            </m:e>
                            <m:e>
                              <m:r>
                                <a:rPr lang="en-US" altLang="en-US" sz="2800" i="1">
                                  <a:solidFill>
                                    <a:srgbClr val="000000"/>
                                  </a:solidFill>
                                  <a:latin typeface="Cambria Math" panose="02040503050406030204" pitchFamily="18" charset="0"/>
                                </a:rPr>
                                <m:t>4</m:t>
                              </m:r>
                            </m:e>
                            <m:e>
                              <m:r>
                                <a:rPr lang="en-US" altLang="en-US" sz="2800" i="1">
                                  <a:solidFill>
                                    <a:srgbClr val="000000"/>
                                  </a:solidFill>
                                  <a:latin typeface="Cambria Math" panose="02040503050406030204" pitchFamily="18" charset="0"/>
                                </a:rPr>
                                <m:t>5</m:t>
                              </m:r>
                            </m:e>
                          </m:mr>
                        </m:m>
                      </m:e>
                    </m:d>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en-US" altLang="en-US" sz="2800" dirty="0">
                    <a:solidFill>
                      <a:srgbClr val="000000"/>
                    </a:solidFill>
                    <a:cs typeface="Calibri" panose="020F0502020204030204"/>
                  </a:rPr>
                  <a:t>                                                b = (</a:t>
                </a:r>
                <a14:m>
                  <m:oMath xmlns:m="http://schemas.openxmlformats.org/officeDocument/2006/math">
                    <m:r>
                      <a:rPr lang="en-US" sz="2800" b="0" i="1" smtClean="0">
                        <a:latin typeface="Cambria Math" panose="02040503050406030204" pitchFamily="18" charset="0"/>
                      </a:rPr>
                      <m:t>17</m:t>
                    </m:r>
                  </m:oMath>
                </a14:m>
                <a:r>
                  <a:rPr lang="en-US" altLang="en-US" sz="2800" dirty="0">
                    <a:solidFill>
                      <a:srgbClr val="000000"/>
                    </a:solidFill>
                    <a:cs typeface="Calibri" panose="020F0502020204030204"/>
                  </a:rPr>
                  <a:t> </a:t>
                </a:r>
                <a14:m>
                  <m:oMath xmlns:m="http://schemas.openxmlformats.org/officeDocument/2006/math">
                    <m:r>
                      <a:rPr lang="en-US" sz="2800" b="0" i="1" smtClean="0">
                        <a:latin typeface="Cambria Math" panose="02040503050406030204" pitchFamily="18" charset="0"/>
                      </a:rPr>
                      <m:t>12 5 8</m:t>
                    </m:r>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4631" y="615553"/>
                <a:ext cx="10070268" cy="7681398"/>
              </a:xfrm>
              <a:prstGeom prst="rect">
                <a:avLst/>
              </a:prstGeom>
              <a:blipFill>
                <a:blip r:embed="rId2"/>
                <a:stretch>
                  <a:fillRect l="-1211" t="-794"/>
                </a:stretch>
              </a:blipFill>
            </p:spPr>
            <p:txBody>
              <a:bodyPr/>
              <a:lstStyle/>
              <a:p>
                <a:r>
                  <a:rPr lang="en-US">
                    <a:noFill/>
                  </a:rPr>
                  <a:t> </a:t>
                </a:r>
              </a:p>
            </p:txBody>
          </p:sp>
        </mc:Fallback>
      </mc:AlternateContent>
    </p:spTree>
    <p:extLst>
      <p:ext uri="{BB962C8B-B14F-4D97-AF65-F5344CB8AC3E}">
        <p14:creationId xmlns:p14="http://schemas.microsoft.com/office/powerpoint/2010/main" val="2916204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180" y="145143"/>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240180" y="1156996"/>
                <a:ext cx="11077853" cy="7474097"/>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sz="2000" b="0" dirty="0"/>
                  <a:t>                     </a:t>
                </a:r>
                <a:endParaRPr lang="en-US" altLang="en-US" sz="2000" dirty="0">
                  <a:solidFill>
                    <a:srgbClr val="000000"/>
                  </a:solidFill>
                  <a:cs typeface="Calibri" panose="020F0502020204030204"/>
                </a:endParaRPr>
              </a:p>
              <a:p>
                <a14:m>
                  <m:oMath xmlns:m="http://schemas.openxmlformats.org/officeDocument/2006/math">
                    <m:r>
                      <a:rPr lang="en-US" altLang="en-US" sz="2000" b="0" i="1" smtClean="0">
                        <a:solidFill>
                          <a:srgbClr val="000000"/>
                        </a:solidFill>
                        <a:latin typeface="Cambria Math" panose="02040503050406030204" pitchFamily="18" charset="0"/>
                      </a:rPr>
                      <m:t>𝐴</m:t>
                    </m:r>
                    <m:r>
                      <a:rPr lang="en-US" altLang="en-US" sz="2000" b="0" i="1" smtClean="0">
                        <a:solidFill>
                          <a:srgbClr val="000000"/>
                        </a:solidFill>
                        <a:latin typeface="Cambria Math" panose="02040503050406030204" pitchFamily="18" charset="0"/>
                      </a:rPr>
                      <m:t>=</m:t>
                    </m:r>
                    <m:d>
                      <m:dPr>
                        <m:begChr m:val="["/>
                        <m:endChr m:val="]"/>
                        <m:ctrlPr>
                          <a:rPr lang="en-US" altLang="en-US" sz="2000" i="1">
                            <a:solidFill>
                              <a:srgbClr val="000000"/>
                            </a:solidFill>
                            <a:latin typeface="Cambria Math" panose="02040503050406030204" pitchFamily="18" charset="0"/>
                          </a:rPr>
                        </m:ctrlPr>
                      </m:dPr>
                      <m:e>
                        <m:m>
                          <m:mPr>
                            <m:plcHide m:val="on"/>
                            <m:mcs>
                              <m:mc>
                                <m:mcPr>
                                  <m:count m:val="3"/>
                                  <m:mcJc m:val="center"/>
                                </m:mcPr>
                              </m:mc>
                            </m:mcs>
                            <m:ctrlPr>
                              <a:rPr lang="en-US" altLang="en-US" sz="2000" i="1">
                                <a:solidFill>
                                  <a:srgbClr val="000000"/>
                                </a:solidFill>
                                <a:latin typeface="Cambria Math" panose="02040503050406030204" pitchFamily="18" charset="0"/>
                              </a:rPr>
                            </m:ctrlPr>
                          </m:mPr>
                          <m:mr>
                            <m:e>
                              <m:r>
                                <a:rPr lang="en-US" altLang="en-US" sz="2000" i="1">
                                  <a:solidFill>
                                    <a:srgbClr val="000000"/>
                                  </a:solidFill>
                                  <a:latin typeface="Cambria Math" panose="02040503050406030204" pitchFamily="18" charset="0"/>
                                </a:rPr>
                                <m:t>3</m:t>
                              </m:r>
                            </m:e>
                            <m:e>
                              <m:r>
                                <a:rPr lang="en-US" altLang="en-US" sz="2000" i="1">
                                  <a:solidFill>
                                    <a:srgbClr val="000000"/>
                                  </a:solidFill>
                                  <a:latin typeface="Cambria Math" panose="02040503050406030204" pitchFamily="18" charset="0"/>
                                </a:rPr>
                                <m:t>2</m:t>
                              </m:r>
                            </m:e>
                            <m:e>
                              <m:r>
                                <a:rPr lang="en-US" altLang="en-US" sz="2000" i="1">
                                  <a:solidFill>
                                    <a:srgbClr val="000000"/>
                                  </a:solidFill>
                                  <a:latin typeface="Cambria Math" panose="02040503050406030204" pitchFamily="18" charset="0"/>
                                </a:rPr>
                                <m:t>4</m:t>
                              </m:r>
                            </m:e>
                          </m:mr>
                          <m:mr>
                            <m:e>
                              <m:r>
                                <a:rPr lang="en-US" altLang="en-US" sz="2000" i="1">
                                  <a:solidFill>
                                    <a:srgbClr val="000000"/>
                                  </a:solidFill>
                                  <a:latin typeface="Cambria Math" panose="02040503050406030204" pitchFamily="18" charset="0"/>
                                </a:rPr>
                                <m:t>5</m:t>
                              </m:r>
                            </m:e>
                            <m:e>
                              <m:r>
                                <a:rPr lang="en-US" altLang="en-US" sz="2000" i="1">
                                  <a:solidFill>
                                    <a:srgbClr val="000000"/>
                                  </a:solidFill>
                                  <a:latin typeface="Cambria Math" panose="02040503050406030204" pitchFamily="18" charset="0"/>
                                </a:rPr>
                                <m:t>3</m:t>
                              </m:r>
                            </m:e>
                            <m:e>
                              <m:r>
                                <a:rPr lang="en-US" altLang="en-US" sz="2000" i="1">
                                  <a:solidFill>
                                    <a:srgbClr val="000000"/>
                                  </a:solidFill>
                                  <a:latin typeface="Cambria Math" panose="02040503050406030204" pitchFamily="18" charset="0"/>
                                </a:rPr>
                                <m:t>7</m:t>
                              </m:r>
                            </m:e>
                          </m:mr>
                          <m:mr>
                            <m:e>
                              <m:r>
                                <a:rPr lang="en-US" altLang="en-US" sz="2000" i="1">
                                  <a:solidFill>
                                    <a:srgbClr val="000000"/>
                                  </a:solidFill>
                                  <a:latin typeface="Cambria Math" panose="02040503050406030204" pitchFamily="18" charset="0"/>
                                </a:rPr>
                                <m:t>11</m:t>
                              </m:r>
                            </m:e>
                            <m:e>
                              <m:r>
                                <a:rPr lang="en-US" altLang="en-US" sz="2000" i="1">
                                  <a:solidFill>
                                    <a:srgbClr val="000000"/>
                                  </a:solidFill>
                                  <a:latin typeface="Cambria Math" panose="02040503050406030204" pitchFamily="18" charset="0"/>
                                </a:rPr>
                                <m:t>2</m:t>
                              </m:r>
                            </m:e>
                            <m:e>
                              <m:r>
                                <a:rPr lang="en-US" altLang="en-US" sz="2000" i="1">
                                  <a:solidFill>
                                    <a:srgbClr val="000000"/>
                                  </a:solidFill>
                                  <a:latin typeface="Cambria Math" panose="02040503050406030204" pitchFamily="18" charset="0"/>
                                </a:rPr>
                                <m:t>10</m:t>
                              </m:r>
                            </m:e>
                          </m:mr>
                          <m:mr>
                            <m:e>
                              <m:r>
                                <a:rPr lang="en-US" altLang="en-US" sz="2000" i="1">
                                  <a:solidFill>
                                    <a:srgbClr val="000000"/>
                                  </a:solidFill>
                                  <a:latin typeface="Cambria Math" panose="02040503050406030204" pitchFamily="18" charset="0"/>
                                </a:rPr>
                                <m:t>3</m:t>
                              </m:r>
                            </m:e>
                            <m:e>
                              <m:r>
                                <a:rPr lang="en-US" altLang="en-US" sz="2000" i="1">
                                  <a:solidFill>
                                    <a:srgbClr val="000000"/>
                                  </a:solidFill>
                                  <a:latin typeface="Cambria Math" panose="02040503050406030204" pitchFamily="18" charset="0"/>
                                </a:rPr>
                                <m:t>4</m:t>
                              </m:r>
                            </m:e>
                            <m:e>
                              <m:r>
                                <a:rPr lang="en-US" altLang="en-US" sz="2000" i="1">
                                  <a:solidFill>
                                    <a:srgbClr val="000000"/>
                                  </a:solidFill>
                                  <a:latin typeface="Cambria Math" panose="02040503050406030204" pitchFamily="18" charset="0"/>
                                </a:rPr>
                                <m:t>5</m:t>
                              </m:r>
                            </m:e>
                          </m:mr>
                        </m:m>
                      </m:e>
                    </m:d>
                  </m:oMath>
                </a14:m>
                <a:r>
                  <a:rPr lang="en-US" altLang="en-US" sz="2000" dirty="0">
                    <a:solidFill>
                      <a:srgbClr val="000000"/>
                    </a:solidFill>
                    <a:cs typeface="Calibri" panose="020F0502020204030204"/>
                  </a:rPr>
                  <a:t>       x =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1</m:t>
                        </m:r>
                      </m:sub>
                    </m:sSub>
                  </m:oMath>
                </a14:m>
                <a:r>
                  <a:rPr lang="en-US" altLang="en-US" sz="2000" dirty="0">
                    <a:solidFill>
                      <a:srgbClr val="000000"/>
                    </a:solidFill>
                    <a:cs typeface="Calibri" panose="020F0502020204030204"/>
                  </a:rPr>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2</m:t>
                        </m:r>
                        <m:r>
                          <a:rPr lang="en-US" sz="2000" b="0" i="1" smtClean="0">
                            <a:latin typeface="Cambria Math" panose="02040503050406030204" pitchFamily="18" charset="0"/>
                          </a:rPr>
                          <m:t> </m:t>
                        </m:r>
                        <m:r>
                          <a:rPr lang="en-US" sz="2000" i="1">
                            <a:latin typeface="Cambria Math" panose="02040503050406030204" pitchFamily="18" charset="0"/>
                          </a:rPr>
                          <m:t> </m:t>
                        </m:r>
                      </m:sub>
                    </m:sSub>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3 </m:t>
                        </m:r>
                      </m:sub>
                    </m:sSub>
                  </m:oMath>
                </a14:m>
                <a:r>
                  <a:rPr lang="en-US" altLang="en-US" sz="2000" dirty="0">
                    <a:solidFill>
                      <a:srgbClr val="000000"/>
                    </a:solidFill>
                    <a:cs typeface="Calibri" panose="020F0502020204030204"/>
                  </a:rPr>
                  <a:t>)              b = (</a:t>
                </a:r>
                <a14:m>
                  <m:oMath xmlns:m="http://schemas.openxmlformats.org/officeDocument/2006/math">
                    <m:r>
                      <a:rPr lang="en-US" sz="2000" b="0" i="1" smtClean="0">
                        <a:latin typeface="Cambria Math" panose="02040503050406030204" pitchFamily="18" charset="0"/>
                      </a:rPr>
                      <m:t>17</m:t>
                    </m:r>
                  </m:oMath>
                </a14:m>
                <a:r>
                  <a:rPr lang="en-US" altLang="en-US" sz="2000" dirty="0">
                    <a:solidFill>
                      <a:srgbClr val="000000"/>
                    </a:solidFill>
                    <a:cs typeface="Calibri" panose="020F0502020204030204"/>
                  </a:rPr>
                  <a:t> </a:t>
                </a:r>
                <a14:m>
                  <m:oMath xmlns:m="http://schemas.openxmlformats.org/officeDocument/2006/math">
                    <m:r>
                      <a:rPr lang="en-US" sz="2000" b="0" i="1" smtClean="0">
                        <a:latin typeface="Cambria Math" panose="02040503050406030204" pitchFamily="18" charset="0"/>
                      </a:rPr>
                      <m:t>12 5 8</m:t>
                    </m:r>
                  </m:oMath>
                </a14:m>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p>
              <a:p>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pt-BR" sz="2000" b="1" i="1" dirty="0"/>
                  <a:t>Exercise</a:t>
                </a:r>
                <a:r>
                  <a:rPr lang="pt-BR" sz="2000" dirty="0"/>
                  <a:t>: create your own example of the system of two linear equations with two variables and solve it. Show manually computed solution and python/numpy solution.  Then create a system of four linear equations with four variables and compute the solution using python/numpy code that you used for solving a system of two linear equations with two variables. Verify your answer (substitute solution into the equation and confirm that the equality does hold)</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40180" y="1156996"/>
                <a:ext cx="11077853" cy="7474097"/>
              </a:xfrm>
              <a:prstGeom prst="rect">
                <a:avLst/>
              </a:prstGeom>
              <a:blipFill>
                <a:blip r:embed="rId2"/>
                <a:stretch>
                  <a:fillRect l="-550" t="-816"/>
                </a:stretch>
              </a:blipFill>
            </p:spPr>
            <p:txBody>
              <a:bodyPr/>
              <a:lstStyle/>
              <a:p>
                <a:r>
                  <a:rPr lang="en-US">
                    <a:noFill/>
                  </a:rPr>
                  <a:t> </a:t>
                </a:r>
              </a:p>
            </p:txBody>
          </p:sp>
        </mc:Fallback>
      </mc:AlternateContent>
    </p:spTree>
    <p:extLst>
      <p:ext uri="{BB962C8B-B14F-4D97-AF65-F5344CB8AC3E}">
        <p14:creationId xmlns:p14="http://schemas.microsoft.com/office/powerpoint/2010/main" val="3573641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6433" y="97890"/>
            <a:ext cx="8603894" cy="646331"/>
          </a:xfrm>
          <a:prstGeom prst="rect">
            <a:avLst/>
          </a:prstGeom>
        </p:spPr>
        <p:txBody>
          <a:bodyPr wrap="none" anchor="t">
            <a:spAutoFit/>
          </a:bodyPr>
          <a:lstStyle/>
          <a:p>
            <a:r>
              <a:rPr lang="en-US" sz="3600" b="1" dirty="0"/>
              <a:t>Example: </a:t>
            </a:r>
            <a:r>
              <a:rPr lang="en-US" altLang="en-US" sz="3600" dirty="0">
                <a:solidFill>
                  <a:srgbClr val="000000"/>
                </a:solidFill>
                <a:cs typeface="Calibri" panose="020F0502020204030204"/>
              </a:rPr>
              <a:t> </a:t>
            </a:r>
            <a:r>
              <a:rPr lang="en-US" altLang="en-US" sz="3600" b="1" i="1" dirty="0">
                <a:solidFill>
                  <a:srgbClr val="000000"/>
                </a:solidFill>
                <a:cs typeface="Calibri" panose="020F0502020204030204"/>
              </a:rPr>
              <a:t>Automatic airplanes classification</a:t>
            </a:r>
            <a:endParaRPr lang="en-US" sz="3600" b="1" dirty="0"/>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94816"/>
            <a:ext cx="10070268" cy="5909310"/>
          </a:xfrm>
          <a:prstGeom prst="rect">
            <a:avLst/>
          </a:prstGeom>
        </p:spPr>
        <p:txBody>
          <a:bodyPr wrap="square">
            <a:spAutoFit/>
          </a:bodyPr>
          <a:lstStyle/>
          <a:p>
            <a:r>
              <a:rPr lang="en-US" altLang="en-US" sz="2800" dirty="0">
                <a:solidFill>
                  <a:srgbClr val="000000"/>
                </a:solidFill>
                <a:cs typeface="Calibri" panose="020F0502020204030204"/>
              </a:rPr>
              <a:t>                                 </a:t>
            </a:r>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r>
              <a:rPr lang="en-US" sz="1200" dirty="0"/>
              <a:t>Speed (1Mach  = 1225.04 km per hour)</a:t>
            </a:r>
          </a:p>
          <a:p>
            <a:r>
              <a:rPr lang="en-US" sz="1200" dirty="0"/>
              <a:t>Mass is in ton (1 ton=907.185 kg)</a:t>
            </a:r>
          </a:p>
        </p:txBody>
      </p:sp>
      <p:pic>
        <p:nvPicPr>
          <p:cNvPr id="12" name="Picture 11">
            <a:extLst>
              <a:ext uri="{FF2B5EF4-FFF2-40B4-BE49-F238E27FC236}">
                <a16:creationId xmlns:a16="http://schemas.microsoft.com/office/drawing/2014/main" id="{F5932866-91AA-4990-8942-88257BA5A90D}"/>
              </a:ext>
            </a:extLst>
          </p:cNvPr>
          <p:cNvPicPr>
            <a:picLocks noChangeAspect="1"/>
          </p:cNvPicPr>
          <p:nvPr/>
        </p:nvPicPr>
        <p:blipFill>
          <a:blip r:embed="rId2"/>
          <a:stretch>
            <a:fillRect/>
          </a:stretch>
        </p:blipFill>
        <p:spPr>
          <a:xfrm>
            <a:off x="3893010" y="1410835"/>
            <a:ext cx="4145296" cy="4544627"/>
          </a:xfrm>
          <a:prstGeom prst="rect">
            <a:avLst/>
          </a:prstGeom>
        </p:spPr>
      </p:pic>
    </p:spTree>
    <p:extLst>
      <p:ext uri="{BB962C8B-B14F-4D97-AF65-F5344CB8AC3E}">
        <p14:creationId xmlns:p14="http://schemas.microsoft.com/office/powerpoint/2010/main" val="132626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5542" y="53757"/>
            <a:ext cx="3257623" cy="646331"/>
          </a:xfrm>
          <a:prstGeom prst="rect">
            <a:avLst/>
          </a:prstGeom>
        </p:spPr>
        <p:txBody>
          <a:bodyPr wrap="none" anchor="t">
            <a:spAutoFit/>
          </a:bodyPr>
          <a:lstStyle/>
          <a:p>
            <a:r>
              <a:rPr lang="en-US" sz="3600" dirty="0">
                <a:solidFill>
                  <a:prstClr val="black"/>
                </a:solidFill>
                <a:latin typeface="Lucida Sans Unicode"/>
                <a:cs typeface="Lucida Sans Unicode"/>
              </a:rPr>
              <a:t>In this lecture</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50093" y="700088"/>
            <a:ext cx="9724564" cy="4739759"/>
          </a:xfrm>
          <a:prstGeom prst="rect">
            <a:avLst/>
          </a:prstGeom>
        </p:spPr>
        <p:txBody>
          <a:bodyPr wrap="square" anchor="t">
            <a:spAutoFit/>
          </a:bodyPr>
          <a:lstStyle/>
          <a:p>
            <a:r>
              <a:rPr lang="en-US" sz="2800" b="1" i="1" dirty="0"/>
              <a:t>Recommended book, links and tutorials</a:t>
            </a:r>
          </a:p>
          <a:p>
            <a:r>
              <a:rPr lang="en-US" sz="2800" b="1" i="1" dirty="0"/>
              <a:t>Introduction and background topics </a:t>
            </a:r>
            <a:r>
              <a:rPr lang="en-US" sz="1200" b="1" i="1" dirty="0"/>
              <a:t>(linear algebra, calculus, optimization, probability and statistics,)</a:t>
            </a:r>
          </a:p>
          <a:p>
            <a:r>
              <a:rPr lang="en-US" sz="2800" b="1" i="1" dirty="0">
                <a:solidFill>
                  <a:srgbClr val="000000"/>
                </a:solidFill>
                <a:cs typeface="Calibri" panose="020F0502020204030204"/>
              </a:rPr>
              <a:t>Data representation for machine learning methods</a:t>
            </a:r>
          </a:p>
          <a:p>
            <a:r>
              <a:rPr lang="en-US" sz="2800" b="1" i="1" dirty="0">
                <a:solidFill>
                  <a:srgbClr val="000000"/>
                </a:solidFill>
                <a:cs typeface="Calibri" panose="020F0502020204030204"/>
              </a:rPr>
              <a:t>Supervised and unsupervised methods</a:t>
            </a:r>
          </a:p>
          <a:p>
            <a:r>
              <a:rPr lang="en-US" sz="2800" b="1" i="1" dirty="0">
                <a:solidFill>
                  <a:srgbClr val="000000"/>
                </a:solidFill>
                <a:cs typeface="Calibri" panose="020F0502020204030204"/>
              </a:rPr>
              <a:t>Regression and Classification</a:t>
            </a:r>
          </a:p>
          <a:p>
            <a:r>
              <a:rPr lang="en-US" sz="2800" b="1" i="1" dirty="0">
                <a:solidFill>
                  <a:srgbClr val="000000"/>
                </a:solidFill>
                <a:cs typeface="Calibri" panose="020F0502020204030204"/>
              </a:rPr>
              <a:t>Linear models </a:t>
            </a:r>
          </a:p>
          <a:p>
            <a:r>
              <a:rPr lang="en-US" sz="2800" b="1" i="1" dirty="0">
                <a:solidFill>
                  <a:srgbClr val="000000"/>
                </a:solidFill>
                <a:cs typeface="Calibri" panose="020F0502020204030204"/>
              </a:rPr>
              <a:t>Representing uncertainty</a:t>
            </a:r>
          </a:p>
          <a:p>
            <a:r>
              <a:rPr lang="en-US" sz="2800" b="1" i="1" dirty="0">
                <a:solidFill>
                  <a:srgbClr val="000000"/>
                </a:solidFill>
                <a:cs typeface="Calibri" panose="020F0502020204030204"/>
              </a:rPr>
              <a:t>Estimating quality of ML methods</a:t>
            </a:r>
          </a:p>
          <a:p>
            <a:endParaRPr lang="en-US" sz="2800"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09432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7568" y="0"/>
            <a:ext cx="3455561" cy="646331"/>
          </a:xfrm>
          <a:prstGeom prst="rect">
            <a:avLst/>
          </a:prstGeom>
        </p:spPr>
        <p:txBody>
          <a:bodyPr wrap="none" anchor="t">
            <a:spAutoFit/>
          </a:bodyPr>
          <a:lstStyle/>
          <a:p>
            <a:r>
              <a:rPr lang="en-US" sz="3600" b="1" dirty="0"/>
              <a:t> ML terminology</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94816"/>
            <a:ext cx="10070268" cy="8309967"/>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800" b="1" i="1" dirty="0">
                <a:solidFill>
                  <a:srgbClr val="000000"/>
                </a:solidFill>
                <a:cs typeface="Calibri" panose="020F0502020204030204"/>
              </a:rPr>
              <a:t>Automatic airplanes classification</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Mass, Speed – features, (attributes, coordinates of a vector)</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One row of data corresponds to one training example.  It also corresponds to a vector or a point in the feature space.</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Bomber, Fighter - class labels</a:t>
            </a: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endParaRPr lang="en-US" sz="1200" dirty="0"/>
          </a:p>
        </p:txBody>
      </p:sp>
    </p:spTree>
    <p:extLst>
      <p:ext uri="{BB962C8B-B14F-4D97-AF65-F5344CB8AC3E}">
        <p14:creationId xmlns:p14="http://schemas.microsoft.com/office/powerpoint/2010/main" val="3541263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7879"/>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5940088"/>
          </a:xfrm>
          <a:prstGeom prst="rect">
            <a:avLst/>
          </a:prstGeom>
        </p:spPr>
        <p:txBody>
          <a:bodyPr wrap="square">
            <a:spAutoFit/>
          </a:bodyPr>
          <a:lstStyle/>
          <a:p>
            <a:r>
              <a:rPr lang="en-US" altLang="en-US" sz="2800" b="1" i="1" dirty="0">
                <a:solidFill>
                  <a:srgbClr val="000000"/>
                </a:solidFill>
                <a:cs typeface="Calibri" panose="020F0502020204030204"/>
              </a:rPr>
              <a:t> Automatic Airplane classification</a:t>
            </a:r>
          </a:p>
          <a:p>
            <a:endParaRPr lang="en-US" altLang="en-US" sz="2800" dirty="0">
              <a:solidFill>
                <a:srgbClr val="000000"/>
              </a:solidFill>
              <a:cs typeface="Calibri" panose="020F0502020204030204"/>
            </a:endParaRPr>
          </a:p>
          <a:p>
            <a:r>
              <a:rPr lang="en-US" dirty="0"/>
              <a:t>import </a:t>
            </a:r>
            <a:r>
              <a:rPr lang="en-US" dirty="0" err="1"/>
              <a:t>matplotlib.pyplot</a:t>
            </a:r>
            <a:r>
              <a:rPr lang="en-US" dirty="0"/>
              <a:t> as pl</a:t>
            </a:r>
          </a:p>
          <a:p>
            <a:r>
              <a:rPr lang="en-US" dirty="0" err="1"/>
              <a:t>X_bomber_mass</a:t>
            </a:r>
            <a:r>
              <a:rPr lang="en-US" dirty="0"/>
              <a:t> = [1.0, 1.5, 2, 2.1,3.1]</a:t>
            </a:r>
          </a:p>
          <a:p>
            <a:r>
              <a:rPr lang="en-US" dirty="0" err="1"/>
              <a:t>X_bomber_speed</a:t>
            </a:r>
            <a:r>
              <a:rPr lang="en-US" dirty="0"/>
              <a:t> = [ 1.1, 1.2, 1.3, 1.4, 1.5]</a:t>
            </a:r>
          </a:p>
          <a:p>
            <a:r>
              <a:rPr lang="en-US" dirty="0" err="1"/>
              <a:t>X_fighter_mass</a:t>
            </a:r>
            <a:r>
              <a:rPr lang="en-US" dirty="0"/>
              <a:t> = [0.1,0.15, 0.2 , 0.5, 1.6 ]</a:t>
            </a:r>
          </a:p>
          <a:p>
            <a:r>
              <a:rPr lang="en-US" dirty="0" err="1"/>
              <a:t>X_fighter_speed</a:t>
            </a:r>
            <a:r>
              <a:rPr lang="en-US" dirty="0"/>
              <a:t> = [0.3, 0.4, 0.5, 0.6, 0.7]</a:t>
            </a:r>
          </a:p>
          <a:p>
            <a:r>
              <a:rPr lang="en-US" dirty="0" err="1"/>
              <a:t>pl.figure</a:t>
            </a:r>
            <a:r>
              <a:rPr lang="en-US" dirty="0"/>
              <a:t>()</a:t>
            </a:r>
          </a:p>
          <a:p>
            <a:r>
              <a:rPr lang="en-US" dirty="0" err="1"/>
              <a:t>pl.scatter</a:t>
            </a:r>
            <a:r>
              <a:rPr lang="en-US" dirty="0"/>
              <a:t>(</a:t>
            </a:r>
            <a:r>
              <a:rPr lang="en-US" dirty="0" err="1"/>
              <a:t>X_bomber_mass,X_bomber_speed</a:t>
            </a:r>
            <a:r>
              <a:rPr lang="en-US" dirty="0"/>
              <a:t>)</a:t>
            </a:r>
          </a:p>
          <a:p>
            <a:r>
              <a:rPr lang="en-US" dirty="0" err="1"/>
              <a:t>pl.scatter</a:t>
            </a:r>
            <a:r>
              <a:rPr lang="en-US" dirty="0"/>
              <a:t>(</a:t>
            </a:r>
            <a:r>
              <a:rPr lang="en-US" dirty="0" err="1"/>
              <a:t>X_fighter_mass,X_fighter_speed</a:t>
            </a:r>
            <a:r>
              <a:rPr lang="en-US" dirty="0"/>
              <a:t>)</a:t>
            </a:r>
          </a:p>
          <a:p>
            <a:r>
              <a:rPr lang="en-US" dirty="0" err="1"/>
              <a:t>pl.xlabel</a:t>
            </a:r>
            <a:r>
              <a:rPr lang="en-US" dirty="0"/>
              <a:t>(‘mass’)</a:t>
            </a:r>
          </a:p>
          <a:p>
            <a:r>
              <a:rPr lang="en-US" dirty="0" err="1"/>
              <a:t>Pl.ylabel</a:t>
            </a:r>
            <a:r>
              <a:rPr lang="en-US" dirty="0"/>
              <a:t>(‘speed’)</a:t>
            </a:r>
          </a:p>
          <a:p>
            <a:r>
              <a:rPr lang="en-US" dirty="0" err="1"/>
              <a:t>pl.show</a:t>
            </a:r>
            <a:r>
              <a:rPr lang="en-US" dirty="0"/>
              <a:t>()</a:t>
            </a:r>
          </a:p>
          <a:p>
            <a:endParaRPr lang="en-US" sz="2000" dirty="0"/>
          </a:p>
          <a:p>
            <a:r>
              <a:rPr lang="en-US" altLang="en-US" sz="2800" dirty="0">
                <a:solidFill>
                  <a:srgbClr val="000000"/>
                </a:solidFill>
                <a:cs typeface="Calibri" panose="020F0502020204030204"/>
              </a:rPr>
              <a:t>We look at three  approaches to solve the problem: </a:t>
            </a:r>
          </a:p>
          <a:p>
            <a:pPr marL="514350" indent="-514350">
              <a:buAutoNum type="arabicPeriod"/>
            </a:pPr>
            <a:r>
              <a:rPr lang="en-US" sz="2600" dirty="0"/>
              <a:t>Solve system of linear inequalities using mathematical software tools</a:t>
            </a:r>
          </a:p>
          <a:p>
            <a:pPr marL="514350" indent="-514350">
              <a:buAutoNum type="arabicPeriod"/>
            </a:pPr>
            <a:r>
              <a:rPr lang="en-US" sz="2600" dirty="0"/>
              <a:t>Solve by </a:t>
            </a:r>
            <a:r>
              <a:rPr lang="en-US" sz="2600" i="1" dirty="0"/>
              <a:t>perceptron</a:t>
            </a:r>
            <a:r>
              <a:rPr lang="en-US" sz="2600" dirty="0"/>
              <a:t> </a:t>
            </a:r>
            <a:r>
              <a:rPr lang="en-US" sz="2600" i="1" dirty="0"/>
              <a:t>learning algorithm </a:t>
            </a:r>
          </a:p>
          <a:p>
            <a:pPr marL="514350" indent="-514350">
              <a:buAutoNum type="arabicPeriod"/>
            </a:pPr>
            <a:r>
              <a:rPr lang="en-US" sz="2600" dirty="0"/>
              <a:t>Solve using </a:t>
            </a:r>
            <a:r>
              <a:rPr lang="en-US" sz="2600" i="1" dirty="0"/>
              <a:t>Support Vector Machines </a:t>
            </a:r>
            <a:endParaRPr lang="en-US" sz="2600" dirty="0"/>
          </a:p>
        </p:txBody>
      </p:sp>
      <p:pic>
        <p:nvPicPr>
          <p:cNvPr id="5" name="Picture 4">
            <a:extLst>
              <a:ext uri="{FF2B5EF4-FFF2-40B4-BE49-F238E27FC236}">
                <a16:creationId xmlns:a16="http://schemas.microsoft.com/office/drawing/2014/main" id="{10FAF76B-5B49-48FB-9A79-34EE9BA6E7BA}"/>
              </a:ext>
            </a:extLst>
          </p:cNvPr>
          <p:cNvPicPr>
            <a:picLocks noChangeAspect="1"/>
          </p:cNvPicPr>
          <p:nvPr/>
        </p:nvPicPr>
        <p:blipFill>
          <a:blip r:embed="rId2"/>
          <a:stretch>
            <a:fillRect/>
          </a:stretch>
        </p:blipFill>
        <p:spPr>
          <a:xfrm>
            <a:off x="6672117" y="1508572"/>
            <a:ext cx="4645915" cy="2945441"/>
          </a:xfrm>
          <a:prstGeom prst="rect">
            <a:avLst/>
          </a:prstGeom>
        </p:spPr>
      </p:pic>
    </p:spTree>
    <p:extLst>
      <p:ext uri="{BB962C8B-B14F-4D97-AF65-F5344CB8AC3E}">
        <p14:creationId xmlns:p14="http://schemas.microsoft.com/office/powerpoint/2010/main" val="2526085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078861"/>
              </a:xfrm>
              <a:prstGeom prst="rect">
                <a:avLst/>
              </a:prstGeom>
            </p:spPr>
            <p:txBody>
              <a:bodyPr wrap="square">
                <a:spAutoFit/>
              </a:bodyPr>
              <a:lstStyle/>
              <a:p>
                <a:r>
                  <a:rPr lang="en-US" altLang="en-US" b="1" dirty="0">
                    <a:solidFill>
                      <a:srgbClr val="000000"/>
                    </a:solidFill>
                    <a:cs typeface="Calibri" panose="020F0502020204030204"/>
                  </a:rPr>
                  <a:t>Mathematical model: Find the line with slope a and intercept b that separates orange and blue points</a:t>
                </a:r>
                <a:r>
                  <a:rPr lang="en-US" altLang="en-US" dirty="0">
                    <a:solidFill>
                      <a:srgbClr val="000000"/>
                    </a:solidFill>
                    <a:cs typeface="Calibri" panose="020F0502020204030204"/>
                  </a:rPr>
                  <a:t>.</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Blue points should lie above this line</a:t>
                </a:r>
              </a:p>
              <a:p>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𝑎𝑥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𝑏</m:t>
                    </m:r>
                    <m:r>
                      <a:rPr lang="en-US">
                        <a:latin typeface="Cambria Math" panose="02040503050406030204" pitchFamily="18" charset="0"/>
                      </a:rPr>
                      <m:t>&gt;</m:t>
                    </m:r>
                  </m:oMath>
                </a14:m>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endParaRPr lang="en-US" altLang="en-US" dirty="0">
                  <a:solidFill>
                    <a:srgbClr val="000000"/>
                  </a:solidFill>
                  <a:cs typeface="Calibri" panose="020F0502020204030204"/>
                </a:endParaRPr>
              </a:p>
              <a:p>
                <a:r>
                  <a:rPr lang="pt-BR" altLang="en-US" sz="2000" dirty="0">
                    <a:solidFill>
                      <a:srgbClr val="000000"/>
                    </a:solidFill>
                    <a:cs typeface="Calibri" panose="020F0502020204030204"/>
                  </a:rPr>
                  <a:t>Orange</a:t>
                </a:r>
                <a:r>
                  <a:rPr lang="en-US" altLang="en-US" sz="2000" dirty="0">
                    <a:solidFill>
                      <a:srgbClr val="000000"/>
                    </a:solidFill>
                    <a:cs typeface="Calibri" panose="020F0502020204030204"/>
                  </a:rPr>
                  <a:t> points should lie below this line</a:t>
                </a:r>
              </a:p>
              <a:p>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&lt;</m:t>
                    </m:r>
                  </m:oMath>
                </a14:m>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 </m:t>
                    </m:r>
                  </m:oMath>
                </a14:m>
                <a:endParaRPr lang="pt-BR" altLang="en-US" sz="2000" dirty="0"/>
              </a:p>
              <a:p>
                <a:endParaRPr lang="pt-BR" sz="2000" dirty="0"/>
              </a:p>
              <a:p>
                <a:r>
                  <a:rPr lang="pt-BR" sz="2000" dirty="0"/>
                  <a:t>1.0</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1.1</m:t>
                    </m:r>
                  </m:oMath>
                </a14:m>
                <a:endParaRPr lang="en-US" altLang="en-US" sz="2000" dirty="0">
                  <a:solidFill>
                    <a:srgbClr val="000000"/>
                  </a:solidFill>
                  <a:cs typeface="Calibri" panose="020F0502020204030204"/>
                </a:endParaRPr>
              </a:p>
              <a:p>
                <a:r>
                  <a:rPr lang="pt-BR" sz="2000" dirty="0"/>
                  <a:t>1.5</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sz="2000" i="1">
                        <a:latin typeface="Cambria Math" panose="02040503050406030204" pitchFamily="18" charset="0"/>
                      </a:rPr>
                      <m:t>1.2</m:t>
                    </m:r>
                  </m:oMath>
                </a14:m>
                <a:endParaRPr lang="en-US" altLang="en-US" sz="2000" dirty="0">
                  <a:solidFill>
                    <a:srgbClr val="000000"/>
                  </a:solidFill>
                  <a:cs typeface="Calibri" panose="020F0502020204030204"/>
                </a:endParaRPr>
              </a:p>
              <a:p>
                <a:r>
                  <a:rPr lang="pt-BR" sz="2000" dirty="0"/>
                  <a:t>2</a:t>
                </a:r>
                <a14:m>
                  <m:oMath xmlns:m="http://schemas.openxmlformats.org/officeDocument/2006/math">
                    <m:r>
                      <a:rPr lang="en-US" sz="2000" b="0" i="0"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sz="2000" i="1">
                        <a:latin typeface="Cambria Math" panose="02040503050406030204" pitchFamily="18" charset="0"/>
                      </a:rPr>
                      <m:t>1.3</m:t>
                    </m:r>
                  </m:oMath>
                </a14:m>
                <a:endParaRPr lang="en-US" altLang="en-US" sz="2000" dirty="0">
                  <a:solidFill>
                    <a:srgbClr val="000000"/>
                  </a:solidFill>
                  <a:cs typeface="Calibri" panose="020F0502020204030204"/>
                </a:endParaRPr>
              </a:p>
              <a:p>
                <a:r>
                  <a:rPr lang="pt-BR" sz="2000" dirty="0"/>
                  <a:t>2</a:t>
                </a:r>
                <a14:m>
                  <m:oMath xmlns:m="http://schemas.openxmlformats.org/officeDocument/2006/math">
                    <m:r>
                      <a:rPr lang="en-US" sz="2000" b="0" i="0" smtClean="0">
                        <a:latin typeface="Cambria Math" panose="02040503050406030204" pitchFamily="18" charset="0"/>
                      </a:rPr>
                      <m:t>.1</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r>
                      <a:rPr lang="en-US" sz="2000" i="1">
                        <a:latin typeface="Cambria Math" panose="02040503050406030204" pitchFamily="18" charset="0"/>
                      </a:rPr>
                      <m:t>1.4</m:t>
                    </m:r>
                  </m:oMath>
                </a14:m>
                <a:endParaRPr lang="pt-BR" sz="2000" dirty="0"/>
              </a:p>
              <a:p>
                <a:r>
                  <a:rPr lang="pt-BR" sz="2000" dirty="0"/>
                  <a:t>3</a:t>
                </a:r>
                <a14:m>
                  <m:oMath xmlns:m="http://schemas.openxmlformats.org/officeDocument/2006/math">
                    <m:r>
                      <a:rPr lang="en-US" sz="2000">
                        <a:latin typeface="Cambria Math" panose="02040503050406030204" pitchFamily="18" charset="0"/>
                      </a:rPr>
                      <m:t>.1</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i="1" smtClean="0">
                        <a:latin typeface="Cambria Math" panose="02040503050406030204" pitchFamily="18" charset="0"/>
                      </a:rPr>
                      <m:t>𝑏</m:t>
                    </m:r>
                    <m:r>
                      <a:rPr lang="en-US" sz="2000" b="0" i="0" smtClean="0">
                        <a:latin typeface="Cambria Math" panose="02040503050406030204" pitchFamily="18" charset="0"/>
                      </a:rPr>
                      <m:t>&gt;</m:t>
                    </m:r>
                    <m:r>
                      <a:rPr lang="en-US" sz="2000" i="1">
                        <a:latin typeface="Cambria Math" panose="02040503050406030204" pitchFamily="18" charset="0"/>
                      </a:rPr>
                      <m:t>1.5</m:t>
                    </m:r>
                  </m:oMath>
                </a14:m>
                <a:endParaRPr lang="en-US" sz="2000" dirty="0"/>
              </a:p>
              <a:p>
                <a:endParaRPr lang="en-US" altLang="en-US" sz="2000" dirty="0">
                  <a:solidFill>
                    <a:srgbClr val="000000"/>
                  </a:solidFill>
                  <a:cs typeface="Calibri" panose="020F0502020204030204"/>
                </a:endParaRPr>
              </a:p>
              <a:p>
                <a:r>
                  <a:rPr lang="pt-BR" sz="2000" dirty="0"/>
                  <a:t>0.10</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r>
                      <a:rPr lang="en-US" sz="2000" i="1">
                        <a:latin typeface="Cambria Math" panose="02040503050406030204" pitchFamily="18" charset="0"/>
                      </a:rPr>
                      <m:t>0.3</m:t>
                    </m:r>
                  </m:oMath>
                </a14:m>
                <a:endParaRPr lang="en-US" altLang="en-US" sz="2000" dirty="0">
                  <a:solidFill>
                    <a:srgbClr val="000000"/>
                  </a:solidFill>
                  <a:cs typeface="Calibri" panose="020F0502020204030204"/>
                </a:endParaRPr>
              </a:p>
              <a:p>
                <a:r>
                  <a:rPr lang="pt-BR" sz="2000" dirty="0"/>
                  <a:t>0</a:t>
                </a:r>
                <a14:m>
                  <m:oMath xmlns:m="http://schemas.openxmlformats.org/officeDocument/2006/math">
                    <m:r>
                      <a:rPr lang="en-US" sz="2000" b="0" i="0" smtClean="0">
                        <a:latin typeface="Cambria Math" panose="02040503050406030204" pitchFamily="18" charset="0"/>
                      </a:rPr>
                      <m:t>.15</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 0.4</a:t>
                </a:r>
              </a:p>
              <a:p>
                <a:r>
                  <a:rPr lang="pt-BR" sz="2000" dirty="0"/>
                  <a:t>0</a:t>
                </a:r>
                <a14:m>
                  <m:oMath xmlns:m="http://schemas.openxmlformats.org/officeDocument/2006/math">
                    <m:r>
                      <a:rPr lang="en-US" sz="2000" b="0" i="0" smtClean="0">
                        <a:latin typeface="Cambria Math" panose="02040503050406030204" pitchFamily="18" charset="0"/>
                      </a:rPr>
                      <m:t>.2</m:t>
                    </m:r>
                    <m:r>
                      <a:rPr lang="en-US" sz="2000" b="0" i="1"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 0.5</a:t>
                </a:r>
              </a:p>
              <a:p>
                <a:r>
                  <a:rPr lang="pt-BR" sz="2000" dirty="0"/>
                  <a:t>0.5</a:t>
                </a:r>
                <a14:m>
                  <m:oMath xmlns:m="http://schemas.openxmlformats.org/officeDocument/2006/math">
                    <m:r>
                      <a:rPr lang="en-US" sz="2000" b="0" i="0"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&lt;0.6</m:t>
                    </m:r>
                  </m:oMath>
                </a14:m>
                <a:endParaRPr lang="en-US" altLang="en-US" sz="2000" dirty="0">
                  <a:solidFill>
                    <a:srgbClr val="000000"/>
                  </a:solidFill>
                  <a:cs typeface="Calibri" panose="020F0502020204030204"/>
                </a:endParaRPr>
              </a:p>
              <a:p>
                <a:r>
                  <a:rPr lang="en-US" sz="2000" dirty="0"/>
                  <a:t>1</a:t>
                </a:r>
                <a14:m>
                  <m:oMath xmlns:m="http://schemas.openxmlformats.org/officeDocument/2006/math">
                    <m:r>
                      <a:rPr lang="en-US" sz="2000" b="0" i="0" smtClean="0">
                        <a:latin typeface="Cambria Math" panose="02040503050406030204" pitchFamily="18" charset="0"/>
                      </a:rPr>
                      <m:t>.60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&lt;0.7</m:t>
                    </m:r>
                  </m:oMath>
                </a14:m>
                <a:endParaRPr lang="en-US" sz="2000" dirty="0"/>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078861"/>
              </a:xfrm>
              <a:prstGeom prst="rect">
                <a:avLst/>
              </a:prstGeom>
              <a:blipFill>
                <a:blip r:embed="rId2"/>
                <a:stretch>
                  <a:fillRect l="-537" t="-517"/>
                </a:stretch>
              </a:blipFill>
            </p:spPr>
            <p:txBody>
              <a:bodyPr/>
              <a:lstStyle/>
              <a:p>
                <a:r>
                  <a:rPr lang="en-US">
                    <a:noFill/>
                  </a:rPr>
                  <a:t> </a:t>
                </a:r>
              </a:p>
            </p:txBody>
          </p:sp>
        </mc:Fallback>
      </mc:AlternateContent>
    </p:spTree>
    <p:extLst>
      <p:ext uri="{BB962C8B-B14F-4D97-AF65-F5344CB8AC3E}">
        <p14:creationId xmlns:p14="http://schemas.microsoft.com/office/powerpoint/2010/main" val="192962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001643"/>
              </a:xfrm>
              <a:prstGeom prst="rect">
                <a:avLst/>
              </a:prstGeom>
            </p:spPr>
            <p:txBody>
              <a:bodyPr wrap="square">
                <a:spAutoFit/>
              </a:bodyPr>
              <a:lstStyle/>
              <a:p>
                <a:r>
                  <a:rPr lang="en-US" altLang="en-US" b="1" dirty="0">
                    <a:solidFill>
                      <a:srgbClr val="000000"/>
                    </a:solidFill>
                    <a:cs typeface="Calibri" panose="020F0502020204030204"/>
                  </a:rPr>
                  <a:t>Mathematical model: Find the line with slope a and intercept b that separates orange and blue points.</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Let us define similar inequalities for the vector in multi dim space, then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oMath>
                </a14:m>
                <a:r>
                  <a:rPr lang="en-US" altLang="en-US" dirty="0">
                    <a:solidFill>
                      <a:srgbClr val="000000"/>
                    </a:solidFill>
                    <a:cs typeface="Calibri" panose="020F0502020204030204"/>
                  </a:rPr>
                  <a:t> is a vector with n coordinates,  </a:t>
                </a:r>
              </a:p>
              <a:p>
                <a:r>
                  <a:rPr lang="en-US" altLang="en-US" dirty="0">
                    <a:solidFill>
                      <a:srgbClr val="000000"/>
                    </a:solidFill>
                    <a:cs typeface="Calibri" panose="020F0502020204030204"/>
                  </a:rPr>
                  <a:t>and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is a label :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=1 if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belongs to a class of blue points,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=-1  if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belongs to a class of orange points.</a:t>
                </a:r>
              </a:p>
              <a:p>
                <a14:m>
                  <m:oMath xmlns:m="http://schemas.openxmlformats.org/officeDocument/2006/math">
                    <m:r>
                      <a:rPr lang="en-US" i="1">
                        <a:latin typeface="Cambria Math" panose="02040503050406030204" pitchFamily="18" charset="0"/>
                      </a:rPr>
                      <m:t>𝑤</m:t>
                    </m:r>
                  </m:oMath>
                </a14:m>
                <a:r>
                  <a:rPr lang="en-US" altLang="en-US" dirty="0">
                    <a:solidFill>
                      <a:srgbClr val="000000"/>
                    </a:solidFill>
                    <a:cs typeface="Calibri" panose="020F0502020204030204"/>
                  </a:rPr>
                  <a:t> is a vector of linear coefficients, </a:t>
                </a:r>
                <a14:m>
                  <m:oMath xmlns:m="http://schemas.openxmlformats.org/officeDocument/2006/math">
                    <m:r>
                      <a:rPr lang="en-US" i="1">
                        <a:latin typeface="Cambria Math" panose="02040503050406030204" pitchFamily="18" charset="0"/>
                      </a:rPr>
                      <m:t>𝑏</m:t>
                    </m:r>
                  </m:oMath>
                </a14:m>
                <a:r>
                  <a:rPr lang="en-US" altLang="en-US" dirty="0">
                    <a:solidFill>
                      <a:srgbClr val="000000"/>
                    </a:solidFill>
                    <a:cs typeface="Calibri" panose="020F0502020204030204"/>
                  </a:rPr>
                  <a:t> is the intercept:</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Blue points  should satisfy the inequality: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𝑤</m:t>
                        </m:r>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b="0" i="0" smtClean="0">
                        <a:latin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 where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=1</m:t>
                    </m:r>
                  </m:oMath>
                </a14:m>
                <a:r>
                  <a:rPr lang="en-US" altLang="en-US" dirty="0">
                    <a:solidFill>
                      <a:srgbClr val="000000"/>
                    </a:solidFill>
                    <a:cs typeface="Calibri" panose="020F0502020204030204"/>
                  </a:rPr>
                  <a:t>   =&gt;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𝑤𝑥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a:latin typeface="Cambria Math" panose="02040503050406030204" pitchFamily="18" charset="0"/>
                      </a:rPr>
                      <m:t>≥</m:t>
                    </m:r>
                  </m:oMath>
                </a14:m>
                <a:r>
                  <a:rPr lang="pt-BR" dirty="0"/>
                  <a:t> </a:t>
                </a:r>
                <a14:m>
                  <m:oMath xmlns:m="http://schemas.openxmlformats.org/officeDocument/2006/math">
                    <m:r>
                      <a:rPr lang="en-US" b="0" i="1" smtClean="0">
                        <a:latin typeface="Cambria Math" panose="02040503050406030204" pitchFamily="18" charset="0"/>
                      </a:rPr>
                      <m:t>1</m:t>
                    </m:r>
                  </m:oMath>
                </a14:m>
                <a:r>
                  <a:rPr lang="en-US" altLang="en-US" dirty="0">
                    <a:solidFill>
                      <a:srgbClr val="000000"/>
                    </a:solidFill>
                    <a:cs typeface="Calibri" panose="020F0502020204030204"/>
                  </a:rPr>
                  <a:t> </a:t>
                </a:r>
              </a:p>
              <a:p>
                <a:r>
                  <a:rPr lang="en-US" altLang="en-US" dirty="0">
                    <a:solidFill>
                      <a:srgbClr val="000000"/>
                    </a:solidFill>
                    <a:cs typeface="Calibri" panose="020F0502020204030204"/>
                  </a:rPr>
                  <a:t> </a:t>
                </a:r>
                <a:r>
                  <a:rPr lang="pt-BR" altLang="en-US" sz="2000" dirty="0">
                    <a:solidFill>
                      <a:srgbClr val="000000"/>
                    </a:solidFill>
                    <a:cs typeface="Calibri" panose="020F0502020204030204"/>
                  </a:rPr>
                  <a:t>Orange</a:t>
                </a:r>
                <a:r>
                  <a:rPr lang="en-US" altLang="en-US" sz="2000" dirty="0">
                    <a:solidFill>
                      <a:srgbClr val="000000"/>
                    </a:solidFill>
                    <a:cs typeface="Calibri" panose="020F0502020204030204"/>
                  </a:rPr>
                  <a:t> points should satisfy the inequality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1" smtClean="0">
                        <a:latin typeface="Cambria Math" panose="02040503050406030204" pitchFamily="18" charset="0"/>
                      </a:rPr>
                      <m:t>≤</m:t>
                    </m:r>
                  </m:oMath>
                </a14:m>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where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oMath>
                </a14:m>
                <a:r>
                  <a:rPr lang="en-US" altLang="en-US" sz="2000" dirty="0">
                    <a:solidFill>
                      <a:srgbClr val="000000"/>
                    </a:solidFill>
                    <a:cs typeface="Calibri" panose="020F0502020204030204"/>
                  </a:rPr>
                  <a:t> =&gt;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0" smtClean="0">
                        <a:latin typeface="Cambria Math" panose="02040503050406030204" pitchFamily="18" charset="0"/>
                      </a:rPr>
                      <m:t>≤−1</m:t>
                    </m:r>
                  </m:oMath>
                </a14:m>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2000" dirty="0">
                    <a:solidFill>
                      <a:srgbClr val="000000"/>
                    </a:solidFill>
                    <a:cs typeface="Calibri" panose="020F0502020204030204"/>
                  </a:rPr>
                  <a:t>The two inequalities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pt-BR" sz="2000" dirty="0"/>
                  <a:t> </a:t>
                </a:r>
                <a14:m>
                  <m:oMath xmlns:m="http://schemas.openxmlformats.org/officeDocument/2006/math">
                    <m:r>
                      <a:rPr lang="en-US" sz="2000" i="1">
                        <a:latin typeface="Cambria Math" panose="02040503050406030204" pitchFamily="18" charset="0"/>
                      </a:rPr>
                      <m:t>1</m:t>
                    </m:r>
                  </m:oMath>
                </a14:m>
                <a:r>
                  <a:rPr lang="en-US" altLang="en-US" sz="2000" dirty="0">
                    <a:solidFill>
                      <a:srgbClr val="000000"/>
                    </a:solidFill>
                    <a:cs typeface="Calibri" panose="020F0502020204030204"/>
                  </a:rPr>
                  <a:t> ,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≤−1</m:t>
                    </m:r>
                  </m:oMath>
                </a14:m>
                <a:endParaRPr lang="en-US" altLang="en-US" sz="2000" dirty="0">
                  <a:solidFill>
                    <a:srgbClr val="000000"/>
                  </a:solidFill>
                  <a:cs typeface="Calibri" panose="020F0502020204030204"/>
                </a:endParaRPr>
              </a:p>
              <a:p>
                <a:r>
                  <a:rPr lang="en-US" sz="2000" dirty="0"/>
                  <a:t>are equivalent to this inequality:</a:t>
                </a:r>
              </a:p>
              <a:p>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0" smtClean="0">
                        <a:latin typeface="Cambria Math" panose="02040503050406030204" pitchFamily="18" charset="0"/>
                      </a:rPr>
                      <m:t>)≤1</m:t>
                    </m:r>
                  </m:oMath>
                </a14:m>
                <a:r>
                  <a:rPr lang="en-US" sz="2000" b="0" dirty="0"/>
                  <a:t>    (*)</a:t>
                </a:r>
              </a:p>
              <a:p>
                <a:r>
                  <a:rPr lang="en-US" sz="2000" dirty="0"/>
                  <a:t>Indeed, if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dirty="0"/>
                  <a:t> is a blue point then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=1 , we get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a:latin typeface="Cambria Math" panose="02040503050406030204" pitchFamily="18" charset="0"/>
                      </a:rPr>
                      <m:t>≤1</m:t>
                    </m:r>
                  </m:oMath>
                </a14:m>
                <a:endParaRPr lang="en-US" sz="2000" dirty="0"/>
              </a:p>
              <a:p>
                <a:r>
                  <a:rPr lang="en-US" sz="2000" dirty="0"/>
                  <a:t>if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dirty="0"/>
                  <a:t> is an orange point then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=-1 , we get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a:latin typeface="Cambria Math" panose="02040503050406030204" pitchFamily="18" charset="0"/>
                      </a:rPr>
                      <m:t>≤1</m:t>
                    </m:r>
                  </m:oMath>
                </a14:m>
                <a:r>
                  <a:rPr lang="en-US" sz="2000" dirty="0"/>
                  <a:t> </a:t>
                </a:r>
                <a:r>
                  <a:rPr lang="en-US" sz="2000" dirty="0">
                    <a:sym typeface="Wingdings" panose="05000000000000000000" pitchFamily="2" charset="2"/>
                  </a:rPr>
                  <a:t></a:t>
                </a:r>
                <a:r>
                  <a:rPr lang="en-US" altLang="en-US" sz="2000" dirty="0">
                    <a:solidFill>
                      <a:srgbClr val="000000"/>
                    </a:solidFill>
                    <a:cs typeface="Calibri" panose="020F0502020204030204"/>
                  </a:rPr>
                  <a: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b="0" i="0" smtClean="0">
                        <a:latin typeface="Cambria Math" panose="02040503050406030204" pitchFamily="18" charset="0"/>
                      </a:rPr>
                      <m:t>≥−</m:t>
                    </m:r>
                    <m:r>
                      <a:rPr lang="en-US" sz="2000">
                        <a:latin typeface="Cambria Math" panose="02040503050406030204" pitchFamily="18" charset="0"/>
                      </a:rPr>
                      <m:t>1</m:t>
                    </m:r>
                  </m:oMath>
                </a14:m>
                <a:r>
                  <a:rPr lang="en-US" sz="2000" dirty="0"/>
                  <a:t> </a:t>
                </a:r>
              </a:p>
              <a:p>
                <a:r>
                  <a:rPr lang="en-US" sz="2600" dirty="0"/>
                  <a:t>Inequality (*) will be used later in mathematical formulation of SVM model</a:t>
                </a: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6001643"/>
              </a:xfrm>
              <a:prstGeom prst="rect">
                <a:avLst/>
              </a:prstGeom>
              <a:blipFill>
                <a:blip r:embed="rId2"/>
                <a:stretch>
                  <a:fillRect l="-966" t="-610" b="-17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B94E12-44A2-4AE6-9EDF-3245CF8ECF8D}"/>
              </a:ext>
            </a:extLst>
          </p:cNvPr>
          <p:cNvPicPr>
            <a:picLocks noChangeAspect="1"/>
          </p:cNvPicPr>
          <p:nvPr/>
        </p:nvPicPr>
        <p:blipFill>
          <a:blip r:embed="rId3"/>
          <a:stretch>
            <a:fillRect/>
          </a:stretch>
        </p:blipFill>
        <p:spPr>
          <a:xfrm>
            <a:off x="7711648" y="3429000"/>
            <a:ext cx="4120429" cy="2612291"/>
          </a:xfrm>
          <a:prstGeom prst="rect">
            <a:avLst/>
          </a:prstGeom>
        </p:spPr>
      </p:pic>
    </p:spTree>
    <p:extLst>
      <p:ext uri="{BB962C8B-B14F-4D97-AF65-F5344CB8AC3E}">
        <p14:creationId xmlns:p14="http://schemas.microsoft.com/office/powerpoint/2010/main" val="356655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614" y="91852"/>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478423"/>
          </a:xfrm>
          <a:prstGeom prst="rect">
            <a:avLst/>
          </a:prstGeom>
        </p:spPr>
        <p:txBody>
          <a:bodyPr wrap="square">
            <a:spAutoFit/>
          </a:bodyPr>
          <a:lstStyle/>
          <a:p>
            <a:r>
              <a:rPr lang="en-US" altLang="en-US" sz="2800" b="1" i="1" dirty="0">
                <a:solidFill>
                  <a:srgbClr val="000000"/>
                </a:solidFill>
                <a:cs typeface="Calibri" panose="020F0502020204030204"/>
              </a:rPr>
              <a:t> Solving system of linear inequalities using </a:t>
            </a:r>
            <a:r>
              <a:rPr lang="en-US" altLang="en-US" sz="2800" b="1" i="1" dirty="0" err="1">
                <a:solidFill>
                  <a:srgbClr val="000000"/>
                </a:solidFill>
                <a:cs typeface="Calibri" panose="020F0502020204030204"/>
              </a:rPr>
              <a:t>scipy</a:t>
            </a:r>
            <a:endParaRPr lang="en-US" sz="2000" b="1" i="1" dirty="0"/>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matplotlib.pyplot</a:t>
            </a:r>
            <a:r>
              <a:rPr lang="en-US" altLang="en-US" sz="1000" dirty="0">
                <a:solidFill>
                  <a:srgbClr val="000000"/>
                </a:solidFill>
                <a:cs typeface="Calibri" panose="020F0502020204030204"/>
              </a:rPr>
              <a:t> as pl</a:t>
            </a: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scipy.optimize</a:t>
            </a:r>
            <a:r>
              <a:rPr lang="en-US" altLang="en-US" sz="1000" dirty="0">
                <a:solidFill>
                  <a:srgbClr val="000000"/>
                </a:solidFill>
                <a:cs typeface="Calibri" panose="020F0502020204030204"/>
              </a:rPr>
              <a:t> as </a:t>
            </a:r>
            <a:r>
              <a:rPr lang="en-US" altLang="en-US" sz="1000" dirty="0" err="1">
                <a:solidFill>
                  <a:srgbClr val="000000"/>
                </a:solidFill>
                <a:cs typeface="Calibri" panose="020F0502020204030204"/>
              </a:rPr>
              <a:t>spo</a:t>
            </a:r>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numpy</a:t>
            </a:r>
            <a:r>
              <a:rPr lang="en-US" altLang="en-US" sz="1000" dirty="0">
                <a:solidFill>
                  <a:srgbClr val="000000"/>
                </a:solidFill>
                <a:cs typeface="Calibri" panose="020F0502020204030204"/>
              </a:rPr>
              <a:t> as np</a:t>
            </a:r>
          </a:p>
          <a:p>
            <a:r>
              <a:rPr lang="en-US" altLang="en-US" sz="1000" dirty="0">
                <a:solidFill>
                  <a:srgbClr val="000000"/>
                </a:solidFill>
                <a:cs typeface="Calibri" panose="020F0502020204030204"/>
              </a:rPr>
              <a:t>     </a:t>
            </a: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line_f</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a,b,x</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return a*</a:t>
            </a:r>
            <a:r>
              <a:rPr lang="en-US" altLang="en-US" sz="1000" dirty="0" err="1">
                <a:solidFill>
                  <a:srgbClr val="000000"/>
                </a:solidFill>
                <a:cs typeface="Calibri" panose="020F0502020204030204"/>
              </a:rPr>
              <a:t>x+b</a:t>
            </a:r>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X_bomber_mass</a:t>
            </a:r>
            <a:r>
              <a:rPr lang="en-US" altLang="en-US" sz="1000" dirty="0">
                <a:solidFill>
                  <a:srgbClr val="000000"/>
                </a:solidFill>
                <a:cs typeface="Calibri" panose="020F0502020204030204"/>
              </a:rPr>
              <a:t> = [1.0, 1.5, 2, 2.1,3.1]</a:t>
            </a:r>
          </a:p>
          <a:p>
            <a:r>
              <a:rPr lang="en-US" altLang="en-US" sz="1000" dirty="0" err="1">
                <a:solidFill>
                  <a:srgbClr val="000000"/>
                </a:solidFill>
                <a:cs typeface="Calibri" panose="020F0502020204030204"/>
              </a:rPr>
              <a:t>X_bomber_speed</a:t>
            </a:r>
            <a:r>
              <a:rPr lang="en-US" altLang="en-US" sz="1000" dirty="0">
                <a:solidFill>
                  <a:srgbClr val="000000"/>
                </a:solidFill>
                <a:cs typeface="Calibri" panose="020F0502020204030204"/>
              </a:rPr>
              <a:t> = [ 1.1, 1.2, 1.3, 1.4, 1.5]</a:t>
            </a:r>
          </a:p>
          <a:p>
            <a:r>
              <a:rPr lang="en-US" altLang="en-US" sz="1000" dirty="0" err="1">
                <a:solidFill>
                  <a:srgbClr val="000000"/>
                </a:solidFill>
                <a:cs typeface="Calibri" panose="020F0502020204030204"/>
              </a:rPr>
              <a:t>X_fighter_mass</a:t>
            </a:r>
            <a:r>
              <a:rPr lang="en-US" altLang="en-US" sz="1000" dirty="0">
                <a:solidFill>
                  <a:srgbClr val="000000"/>
                </a:solidFill>
                <a:cs typeface="Calibri" panose="020F0502020204030204"/>
              </a:rPr>
              <a:t> = [0.1,0.15, 0.2 , 0.5, 1.6 ]</a:t>
            </a:r>
          </a:p>
          <a:p>
            <a:r>
              <a:rPr lang="en-US" altLang="en-US" sz="1000" dirty="0" err="1">
                <a:solidFill>
                  <a:srgbClr val="000000"/>
                </a:solidFill>
                <a:cs typeface="Calibri" panose="020F0502020204030204"/>
              </a:rPr>
              <a:t>X_fighter_speed</a:t>
            </a:r>
            <a:r>
              <a:rPr lang="en-US" altLang="en-US" sz="1000" dirty="0">
                <a:solidFill>
                  <a:srgbClr val="000000"/>
                </a:solidFill>
                <a:cs typeface="Calibri" panose="020F0502020204030204"/>
              </a:rPr>
              <a:t> = [0.3, 0.4, 0.5, 0.6, 0.7]</a:t>
            </a:r>
          </a:p>
          <a:p>
            <a:r>
              <a:rPr lang="en-US" altLang="en-US" sz="1000" dirty="0">
                <a:solidFill>
                  <a:srgbClr val="000000"/>
                </a:solidFill>
                <a:cs typeface="Calibri" panose="020F0502020204030204"/>
              </a:rPr>
              <a:t>c = </a:t>
            </a:r>
            <a:r>
              <a:rPr lang="en-US" altLang="en-US" sz="1000" dirty="0" err="1">
                <a:solidFill>
                  <a:srgbClr val="000000"/>
                </a:solidFill>
                <a:cs typeface="Calibri" panose="020F0502020204030204"/>
              </a:rPr>
              <a:t>np.zeros</a:t>
            </a:r>
            <a:r>
              <a:rPr lang="en-US" altLang="en-US" sz="1000" dirty="0">
                <a:solidFill>
                  <a:srgbClr val="000000"/>
                </a:solidFill>
                <a:cs typeface="Calibri" panose="020F0502020204030204"/>
              </a:rPr>
              <a:t>(2)</a:t>
            </a:r>
          </a:p>
          <a:p>
            <a:r>
              <a:rPr lang="en-US" altLang="en-US" sz="1000" dirty="0">
                <a:solidFill>
                  <a:srgbClr val="000000"/>
                </a:solidFill>
                <a:cs typeface="Calibri" panose="020F0502020204030204"/>
              </a:rPr>
              <a:t>bounds = [(-10,10),(-10,10)]</a:t>
            </a:r>
          </a:p>
          <a:p>
            <a:r>
              <a:rPr lang="en-US" altLang="en-US" sz="1000" dirty="0" err="1">
                <a:solidFill>
                  <a:srgbClr val="000000"/>
                </a:solidFill>
                <a:cs typeface="Calibri" panose="020F0502020204030204"/>
              </a:rPr>
              <a:t>b_ub</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([-1.1,-1.2,-1.2,-1.4,-1.5,0.3,0.4,0.5,0.6,0.7])</a:t>
            </a:r>
          </a:p>
          <a:p>
            <a:r>
              <a:rPr lang="en-US" altLang="en-US" sz="1000" dirty="0" err="1">
                <a:solidFill>
                  <a:srgbClr val="000000"/>
                </a:solidFill>
                <a:cs typeface="Calibri" panose="020F0502020204030204"/>
              </a:rPr>
              <a:t>A_ub</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([[-1,-1],[-1.5,-1],[-2,-1],[-2.1,-1],[-3.1,-1],[0.1,1],[0.15,1],[0.2,1],[0.5,1],[1.6,1]])</a:t>
            </a:r>
          </a:p>
          <a:p>
            <a:r>
              <a:rPr lang="en-US" altLang="en-US" sz="1000" dirty="0">
                <a:solidFill>
                  <a:srgbClr val="000000"/>
                </a:solidFill>
                <a:cs typeface="Calibri" panose="020F0502020204030204"/>
              </a:rPr>
              <a:t>res=</a:t>
            </a:r>
            <a:r>
              <a:rPr lang="en-US" altLang="en-US" sz="1000" dirty="0" err="1">
                <a:solidFill>
                  <a:srgbClr val="000000"/>
                </a:solidFill>
                <a:cs typeface="Calibri" panose="020F0502020204030204"/>
              </a:rPr>
              <a:t>spo.linprog</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c,A_ub,b_ub,bounds</a:t>
            </a:r>
            <a:r>
              <a:rPr lang="en-US" altLang="en-US" sz="1000" dirty="0">
                <a:solidFill>
                  <a:srgbClr val="000000"/>
                </a:solidFill>
                <a:cs typeface="Calibri" panose="020F0502020204030204"/>
              </a:rPr>
              <a:t>=bounds)</a:t>
            </a:r>
          </a:p>
          <a:p>
            <a:r>
              <a:rPr lang="en-US" altLang="en-US" sz="1000" dirty="0" err="1">
                <a:solidFill>
                  <a:srgbClr val="000000"/>
                </a:solidFill>
                <a:cs typeface="Calibri" panose="020F0502020204030204"/>
              </a:rPr>
              <a:t>pl.figure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pl.scatter</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X_bomber_mass,X_bomber_speed</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pl.scatter</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X_fighter_mass,X_fighter_speed</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x_line</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([0,3])</a:t>
            </a:r>
          </a:p>
          <a:p>
            <a:r>
              <a:rPr lang="en-US" altLang="en-US" sz="1000" dirty="0" err="1">
                <a:solidFill>
                  <a:srgbClr val="000000"/>
                </a:solidFill>
                <a:cs typeface="Calibri" panose="020F0502020204030204"/>
              </a:rPr>
              <a:t>y_line</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line_f</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res.x</a:t>
            </a:r>
            <a:r>
              <a:rPr lang="en-US" altLang="en-US" sz="1000" dirty="0">
                <a:solidFill>
                  <a:srgbClr val="000000"/>
                </a:solidFill>
                <a:cs typeface="Calibri" panose="020F0502020204030204"/>
              </a:rPr>
              <a:t>[0],</a:t>
            </a:r>
            <a:r>
              <a:rPr lang="en-US" altLang="en-US" sz="1000" dirty="0" err="1">
                <a:solidFill>
                  <a:srgbClr val="000000"/>
                </a:solidFill>
                <a:cs typeface="Calibri" panose="020F0502020204030204"/>
              </a:rPr>
              <a:t>res.x</a:t>
            </a:r>
            <a:r>
              <a:rPr lang="en-US" altLang="en-US" sz="1000" dirty="0">
                <a:solidFill>
                  <a:srgbClr val="000000"/>
                </a:solidFill>
                <a:cs typeface="Calibri" panose="020F0502020204030204"/>
              </a:rPr>
              <a:t>[1],</a:t>
            </a:r>
            <a:r>
              <a:rPr lang="en-US" altLang="en-US" sz="1000" dirty="0" err="1">
                <a:solidFill>
                  <a:srgbClr val="000000"/>
                </a:solidFill>
                <a:cs typeface="Calibri" panose="020F0502020204030204"/>
              </a:rPr>
              <a:t>x_line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pl.plot</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x_line,y_line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pl.show</a:t>
            </a:r>
            <a:r>
              <a:rPr lang="en-US" altLang="en-US" sz="1000" dirty="0">
                <a:solidFill>
                  <a:srgbClr val="000000"/>
                </a:solidFill>
                <a:cs typeface="Calibri" panose="020F0502020204030204"/>
              </a:rPr>
              <a:t>()</a:t>
            </a:r>
          </a:p>
          <a:p>
            <a:endParaRPr lang="en-US" altLang="en-US" sz="2800" dirty="0">
              <a:solidFill>
                <a:srgbClr val="000000"/>
              </a:solidFill>
              <a:cs typeface="Calibri" panose="020F0502020204030204"/>
            </a:endParaRPr>
          </a:p>
          <a:p>
            <a:endParaRPr lang="en-US" sz="2600" dirty="0"/>
          </a:p>
        </p:txBody>
      </p:sp>
      <p:pic>
        <p:nvPicPr>
          <p:cNvPr id="5" name="Picture 4">
            <a:extLst>
              <a:ext uri="{FF2B5EF4-FFF2-40B4-BE49-F238E27FC236}">
                <a16:creationId xmlns:a16="http://schemas.microsoft.com/office/drawing/2014/main" id="{F033F127-61C4-4431-8B3E-571317A3EE94}"/>
              </a:ext>
            </a:extLst>
          </p:cNvPr>
          <p:cNvPicPr>
            <a:picLocks noChangeAspect="1"/>
          </p:cNvPicPr>
          <p:nvPr/>
        </p:nvPicPr>
        <p:blipFill>
          <a:blip r:embed="rId2"/>
          <a:stretch>
            <a:fillRect/>
          </a:stretch>
        </p:blipFill>
        <p:spPr>
          <a:xfrm>
            <a:off x="4948541" y="2232932"/>
            <a:ext cx="4759663" cy="3115862"/>
          </a:xfrm>
          <a:prstGeom prst="rect">
            <a:avLst/>
          </a:prstGeom>
        </p:spPr>
      </p:pic>
    </p:spTree>
    <p:extLst>
      <p:ext uri="{BB962C8B-B14F-4D97-AF65-F5344CB8AC3E}">
        <p14:creationId xmlns:p14="http://schemas.microsoft.com/office/powerpoint/2010/main" val="1385891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r>
              <a:rPr lang="en-US" altLang="en-US" sz="2800">
                <a:solidFill>
                  <a:srgbClr val="000000"/>
                </a:solidFill>
                <a:cs typeface="Calibri" panose="020F0502020204030204"/>
              </a:rPr>
              <a:t> Other possible separators:</a:t>
            </a:r>
            <a:endParaRPr lang="en-US" sz="2000"/>
          </a:p>
          <a:p>
            <a:endParaRPr lang="en-US" altLang="en-US" sz="2000">
              <a:solidFill>
                <a:srgbClr val="000000"/>
              </a:solidFill>
              <a:cs typeface="Calibri" panose="020F0502020204030204"/>
            </a:endParaRPr>
          </a:p>
          <a:p>
            <a:endParaRPr lang="en-US" altLang="en-US" sz="1000">
              <a:solidFill>
                <a:srgbClr val="000000"/>
              </a:solidFill>
              <a:cs typeface="Calibri" panose="020F0502020204030204"/>
            </a:endParaRPr>
          </a:p>
          <a:p>
            <a:r>
              <a:rPr lang="en-US" altLang="en-US" sz="1000">
                <a:solidFill>
                  <a:srgbClr val="000000"/>
                </a:solidFill>
                <a:cs typeface="Calibri" panose="020F0502020204030204"/>
              </a:rPr>
              <a:t>import matplotlib.pyplot as pl</a:t>
            </a:r>
          </a:p>
          <a:p>
            <a:r>
              <a:rPr lang="en-US" altLang="en-US" sz="1000">
                <a:solidFill>
                  <a:srgbClr val="000000"/>
                </a:solidFill>
                <a:cs typeface="Calibri" panose="020F0502020204030204"/>
              </a:rPr>
              <a:t>import matplotlib.pyplot as pl</a:t>
            </a:r>
          </a:p>
          <a:p>
            <a:r>
              <a:rPr lang="en-US" altLang="en-US" sz="1000">
                <a:solidFill>
                  <a:srgbClr val="000000"/>
                </a:solidFill>
                <a:cs typeface="Calibri" panose="020F0502020204030204"/>
              </a:rPr>
              <a:t>import scipy.optimize as spo</a:t>
            </a:r>
          </a:p>
          <a:p>
            <a:r>
              <a:rPr lang="en-US" altLang="en-US" sz="1000">
                <a:solidFill>
                  <a:srgbClr val="000000"/>
                </a:solidFill>
                <a:cs typeface="Calibri" panose="020F0502020204030204"/>
              </a:rPr>
              <a:t>import numpy as np</a:t>
            </a:r>
          </a:p>
          <a:p>
            <a:r>
              <a:rPr lang="en-US" altLang="en-US" sz="1000">
                <a:solidFill>
                  <a:srgbClr val="000000"/>
                </a:solidFill>
                <a:cs typeface="Calibri" panose="020F0502020204030204"/>
              </a:rPr>
              <a:t>     </a:t>
            </a:r>
          </a:p>
          <a:p>
            <a:r>
              <a:rPr lang="en-US" altLang="en-US" sz="1000">
                <a:solidFill>
                  <a:srgbClr val="000000"/>
                </a:solidFill>
                <a:cs typeface="Calibri" panose="020F0502020204030204"/>
              </a:rPr>
              <a:t>def line_f(a,b,x):</a:t>
            </a:r>
          </a:p>
          <a:p>
            <a:r>
              <a:rPr lang="en-US" altLang="en-US" sz="1000">
                <a:solidFill>
                  <a:srgbClr val="000000"/>
                </a:solidFill>
                <a:cs typeface="Calibri" panose="020F0502020204030204"/>
              </a:rPr>
              <a:t>    return a*x+b</a:t>
            </a:r>
          </a:p>
          <a:p>
            <a:r>
              <a:rPr lang="en-US" altLang="en-US" sz="1000">
                <a:solidFill>
                  <a:srgbClr val="000000"/>
                </a:solidFill>
                <a:cs typeface="Calibri" panose="020F0502020204030204"/>
              </a:rPr>
              <a:t>X_bomber_mass = [1.0, 1.5, 2, 2.1,3.1]</a:t>
            </a:r>
          </a:p>
          <a:p>
            <a:r>
              <a:rPr lang="en-US" altLang="en-US" sz="1000">
                <a:solidFill>
                  <a:srgbClr val="000000"/>
                </a:solidFill>
                <a:cs typeface="Calibri" panose="020F0502020204030204"/>
              </a:rPr>
              <a:t>X_bomber_speed = [ 1.1, 1.2, 1.3, 1.4, 1.5]</a:t>
            </a:r>
          </a:p>
          <a:p>
            <a:r>
              <a:rPr lang="en-US" altLang="en-US" sz="1000">
                <a:solidFill>
                  <a:srgbClr val="000000"/>
                </a:solidFill>
                <a:cs typeface="Calibri" panose="020F0502020204030204"/>
              </a:rPr>
              <a:t>X_fighter_mass = [0.1,0.15, 0.2 , 0.5, 1.6 ]</a:t>
            </a:r>
          </a:p>
          <a:p>
            <a:r>
              <a:rPr lang="en-US" altLang="en-US" sz="1000">
                <a:solidFill>
                  <a:srgbClr val="000000"/>
                </a:solidFill>
                <a:cs typeface="Calibri" panose="020F0502020204030204"/>
              </a:rPr>
              <a:t>X_fighter_speed = [0.3, 0.4, 0.5, 0.6, 0.7]</a:t>
            </a:r>
          </a:p>
          <a:p>
            <a:r>
              <a:rPr lang="en-US" altLang="en-US" sz="1000">
                <a:solidFill>
                  <a:srgbClr val="000000"/>
                </a:solidFill>
                <a:cs typeface="Calibri" panose="020F0502020204030204"/>
              </a:rPr>
              <a:t>c = np.zeros(2)</a:t>
            </a:r>
          </a:p>
          <a:p>
            <a:r>
              <a:rPr lang="en-US" altLang="en-US" sz="1000">
                <a:solidFill>
                  <a:srgbClr val="000000"/>
                </a:solidFill>
                <a:cs typeface="Calibri" panose="020F0502020204030204"/>
              </a:rPr>
              <a:t>bounds = [(-10,10),(-10,10)]</a:t>
            </a:r>
          </a:p>
          <a:p>
            <a:r>
              <a:rPr lang="en-US" altLang="en-US" sz="1000">
                <a:solidFill>
                  <a:srgbClr val="000000"/>
                </a:solidFill>
                <a:cs typeface="Calibri" panose="020F0502020204030204"/>
              </a:rPr>
              <a:t>b_ub = -np.array([-1.1,-1.2,-1.2,-1.4,-1.5,0.3,0.4,0.5,0.6,0.7])</a:t>
            </a:r>
          </a:p>
          <a:p>
            <a:r>
              <a:rPr lang="en-US" altLang="en-US" sz="1000">
                <a:solidFill>
                  <a:srgbClr val="000000"/>
                </a:solidFill>
                <a:cs typeface="Calibri" panose="020F0502020204030204"/>
              </a:rPr>
              <a:t>A_ub = -np.array([[-1,-1],[-1.5,-1],[-2,-1],[-2.1,-1],[-3.1,-1],[0.1,1],[0.15,1],[0.2,1],[0.5,1],[1.6,1]])</a:t>
            </a:r>
          </a:p>
          <a:p>
            <a:r>
              <a:rPr lang="en-US" altLang="en-US" sz="1000">
                <a:solidFill>
                  <a:srgbClr val="000000"/>
                </a:solidFill>
                <a:cs typeface="Calibri" panose="020F0502020204030204"/>
              </a:rPr>
              <a:t>res=spo.</a:t>
            </a:r>
            <a:r>
              <a:rPr lang="en-US" altLang="en-US" sz="1000" b="1">
                <a:solidFill>
                  <a:srgbClr val="000000"/>
                </a:solidFill>
                <a:cs typeface="Calibri" panose="020F0502020204030204"/>
              </a:rPr>
              <a:t>linprog</a:t>
            </a:r>
            <a:r>
              <a:rPr lang="en-US" altLang="en-US" sz="1000">
                <a:solidFill>
                  <a:srgbClr val="000000"/>
                </a:solidFill>
                <a:cs typeface="Calibri" panose="020F0502020204030204"/>
              </a:rPr>
              <a:t>(c,A_ub,b_ub,bounds=bounds)</a:t>
            </a:r>
          </a:p>
          <a:p>
            <a:r>
              <a:rPr lang="en-US" altLang="en-US" sz="1000">
                <a:solidFill>
                  <a:srgbClr val="000000"/>
                </a:solidFill>
                <a:cs typeface="Calibri" panose="020F0502020204030204"/>
              </a:rPr>
              <a:t>pl.figure()</a:t>
            </a:r>
          </a:p>
          <a:p>
            <a:r>
              <a:rPr lang="en-US" altLang="en-US" sz="1000">
                <a:solidFill>
                  <a:srgbClr val="000000"/>
                </a:solidFill>
                <a:cs typeface="Calibri" panose="020F0502020204030204"/>
              </a:rPr>
              <a:t>pl.scatter(X_bomber_mass,X_bomber_speed)</a:t>
            </a:r>
          </a:p>
          <a:p>
            <a:r>
              <a:rPr lang="en-US" altLang="en-US" sz="1000">
                <a:solidFill>
                  <a:srgbClr val="000000"/>
                </a:solidFill>
                <a:cs typeface="Calibri" panose="020F0502020204030204"/>
              </a:rPr>
              <a:t>pl.scatter(X_fighter_mass,X_fighter_speed)</a:t>
            </a:r>
          </a:p>
          <a:p>
            <a:r>
              <a:rPr lang="en-US" altLang="en-US" sz="1000">
                <a:solidFill>
                  <a:srgbClr val="000000"/>
                </a:solidFill>
                <a:cs typeface="Calibri" panose="020F0502020204030204"/>
              </a:rPr>
              <a:t>x_line = np.array([0,3])</a:t>
            </a:r>
          </a:p>
          <a:p>
            <a:r>
              <a:rPr lang="en-US" altLang="en-US" sz="1000">
                <a:solidFill>
                  <a:srgbClr val="000000"/>
                </a:solidFill>
                <a:cs typeface="Calibri" panose="020F0502020204030204"/>
              </a:rPr>
              <a:t>y_line = line_f(res.x[0]+0.1,res.x[1],x_line)</a:t>
            </a:r>
          </a:p>
          <a:p>
            <a:r>
              <a:rPr lang="en-US" altLang="en-US" sz="1000">
                <a:solidFill>
                  <a:srgbClr val="000000"/>
                </a:solidFill>
                <a:cs typeface="Calibri" panose="020F0502020204030204"/>
              </a:rPr>
              <a:t>pl.plot(x_line,y_line)</a:t>
            </a:r>
          </a:p>
          <a:p>
            <a:r>
              <a:rPr lang="en-US" altLang="en-US" sz="1000">
                <a:solidFill>
                  <a:srgbClr val="000000"/>
                </a:solidFill>
                <a:cs typeface="Calibri" panose="020F0502020204030204"/>
              </a:rPr>
              <a:t>pl.show()</a:t>
            </a:r>
          </a:p>
          <a:p>
            <a:endParaRPr lang="en-US" sz="2600"/>
          </a:p>
          <a:p>
            <a:r>
              <a:rPr lang="en-US" sz="2600"/>
              <a:t>Problem: the separator line is not unique. This will be addressed in Linear Support Vector Machine classification method</a:t>
            </a:r>
            <a:endParaRPr lang="en-US" sz="2600" dirty="0"/>
          </a:p>
        </p:txBody>
      </p:sp>
      <p:pic>
        <p:nvPicPr>
          <p:cNvPr id="6" name="Picture 5">
            <a:extLst>
              <a:ext uri="{FF2B5EF4-FFF2-40B4-BE49-F238E27FC236}">
                <a16:creationId xmlns:a16="http://schemas.microsoft.com/office/drawing/2014/main" id="{D1AB8195-323D-43FE-8007-1E8C765A0DA0}"/>
              </a:ext>
            </a:extLst>
          </p:cNvPr>
          <p:cNvPicPr>
            <a:picLocks noChangeAspect="1"/>
          </p:cNvPicPr>
          <p:nvPr/>
        </p:nvPicPr>
        <p:blipFill>
          <a:blip r:embed="rId2"/>
          <a:stretch>
            <a:fillRect/>
          </a:stretch>
        </p:blipFill>
        <p:spPr>
          <a:xfrm>
            <a:off x="5821691" y="2146783"/>
            <a:ext cx="4421534" cy="2989735"/>
          </a:xfrm>
          <a:prstGeom prst="rect">
            <a:avLst/>
          </a:prstGeom>
        </p:spPr>
      </p:pic>
    </p:spTree>
    <p:extLst>
      <p:ext uri="{BB962C8B-B14F-4D97-AF65-F5344CB8AC3E}">
        <p14:creationId xmlns:p14="http://schemas.microsoft.com/office/powerpoint/2010/main" val="814025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84272" y="674887"/>
            <a:ext cx="11358182" cy="6647974"/>
          </a:xfrm>
          <a:prstGeom prst="rect">
            <a:avLst/>
          </a:prstGeom>
        </p:spPr>
        <p:txBody>
          <a:bodyPr wrap="square">
            <a:spAutoFit/>
          </a:bodyPr>
          <a:lstStyle/>
          <a:p>
            <a:r>
              <a:rPr lang="en-US" altLang="en-US" dirty="0">
                <a:solidFill>
                  <a:srgbClr val="000000"/>
                </a:solidFill>
                <a:cs typeface="Calibri" panose="020F0502020204030204"/>
              </a:rPr>
              <a:t>What if we do not have mathematical software to solve systems of linear inequalities?</a:t>
            </a:r>
          </a:p>
          <a:p>
            <a:endParaRPr lang="en-US" dirty="0">
              <a:solidFill>
                <a:srgbClr val="000000"/>
              </a:solidFill>
              <a:cs typeface="Calibri" panose="020F0502020204030204"/>
            </a:endParaRPr>
          </a:p>
          <a:p>
            <a:r>
              <a:rPr lang="en-US" dirty="0">
                <a:solidFill>
                  <a:srgbClr val="000000"/>
                </a:solidFill>
                <a:cs typeface="Calibri" panose="020F0502020204030204"/>
              </a:rPr>
              <a:t>Consider </a:t>
            </a:r>
            <a:r>
              <a:rPr lang="en-US" i="1" dirty="0">
                <a:solidFill>
                  <a:srgbClr val="000000"/>
                </a:solidFill>
                <a:cs typeface="Calibri" panose="020F0502020204030204"/>
              </a:rPr>
              <a:t>sequential learning </a:t>
            </a:r>
            <a:r>
              <a:rPr lang="en-US" dirty="0">
                <a:solidFill>
                  <a:srgbClr val="000000"/>
                </a:solidFill>
                <a:cs typeface="Calibri" panose="020F0502020204030204"/>
              </a:rPr>
              <a:t>approach: </a:t>
            </a:r>
          </a:p>
          <a:p>
            <a:endParaRPr lang="en-US" dirty="0">
              <a:solidFill>
                <a:srgbClr val="000000"/>
              </a:solidFill>
              <a:cs typeface="Calibri" panose="020F0502020204030204"/>
            </a:endParaRPr>
          </a:p>
          <a:p>
            <a:r>
              <a:rPr lang="en-US" b="1" i="1" dirty="0">
                <a:solidFill>
                  <a:srgbClr val="000000"/>
                </a:solidFill>
                <a:cs typeface="Calibri" panose="020F0502020204030204"/>
              </a:rPr>
              <a:t>Assumption</a:t>
            </a:r>
            <a:r>
              <a:rPr lang="en-US" dirty="0">
                <a:solidFill>
                  <a:srgbClr val="000000"/>
                </a:solidFill>
                <a:cs typeface="Calibri" panose="020F0502020204030204"/>
              </a:rPr>
              <a:t>: observations are available one at a time.</a:t>
            </a:r>
          </a:p>
          <a:p>
            <a:r>
              <a:rPr lang="en-US" b="1" i="1" dirty="0">
                <a:solidFill>
                  <a:srgbClr val="000000"/>
                </a:solidFill>
                <a:cs typeface="Calibri" panose="020F0502020204030204"/>
              </a:rPr>
              <a:t>Example</a:t>
            </a:r>
            <a:r>
              <a:rPr lang="en-US" dirty="0">
                <a:solidFill>
                  <a:srgbClr val="000000"/>
                </a:solidFill>
                <a:cs typeface="Calibri" panose="020F0502020204030204"/>
              </a:rPr>
              <a:t>: real time data such as stock price quotes.</a:t>
            </a:r>
          </a:p>
          <a:p>
            <a:endParaRPr lang="en-US" dirty="0">
              <a:solidFill>
                <a:srgbClr val="000000"/>
              </a:solidFill>
              <a:cs typeface="Calibri" panose="020F0502020204030204"/>
            </a:endParaRPr>
          </a:p>
          <a:p>
            <a:r>
              <a:rPr lang="en-US" dirty="0">
                <a:solidFill>
                  <a:srgbClr val="000000"/>
                </a:solidFill>
                <a:cs typeface="Calibri" panose="020F0502020204030204"/>
              </a:rPr>
              <a:t>The classification line is adjusted sequentially.  As soon as new observation is available, the separation line is adjusted so that all observations known so far are classified correctly.</a:t>
            </a:r>
          </a:p>
          <a:p>
            <a:r>
              <a:rPr lang="en-US" dirty="0">
                <a:solidFill>
                  <a:srgbClr val="000000"/>
                </a:solidFill>
                <a:cs typeface="Calibri" panose="020F0502020204030204"/>
              </a:rPr>
              <a:t>Such algorithms of sequential earning are called </a:t>
            </a:r>
            <a:r>
              <a:rPr lang="en-US" i="1" dirty="0">
                <a:solidFill>
                  <a:srgbClr val="000000"/>
                </a:solidFill>
                <a:cs typeface="Calibri" panose="020F0502020204030204"/>
              </a:rPr>
              <a:t>online learning algorithms.</a:t>
            </a:r>
          </a:p>
          <a:p>
            <a:endParaRPr lang="en-US" i="1" dirty="0">
              <a:solidFill>
                <a:srgbClr val="000000"/>
              </a:solidFill>
              <a:cs typeface="Calibri" panose="020F0502020204030204"/>
            </a:endParaRPr>
          </a:p>
          <a:p>
            <a:r>
              <a:rPr lang="en-US" i="1" dirty="0">
                <a:solidFill>
                  <a:srgbClr val="000000"/>
                </a:solidFill>
                <a:cs typeface="Calibri" panose="020F0502020204030204"/>
              </a:rPr>
              <a:t>Perceptron algorithm (</a:t>
            </a:r>
            <a:r>
              <a:rPr lang="en-US" i="1" dirty="0" err="1">
                <a:solidFill>
                  <a:srgbClr val="000000"/>
                </a:solidFill>
                <a:cs typeface="Calibri" panose="020F0502020204030204"/>
              </a:rPr>
              <a:t>Aiserman</a:t>
            </a:r>
            <a:r>
              <a:rPr lang="en-US" i="1" dirty="0">
                <a:solidFill>
                  <a:srgbClr val="000000"/>
                </a:solidFill>
                <a:cs typeface="Calibri" panose="020F0502020204030204"/>
              </a:rPr>
              <a:t>, Braverman, </a:t>
            </a:r>
            <a:r>
              <a:rPr lang="en-US" i="1" dirty="0" err="1">
                <a:solidFill>
                  <a:srgbClr val="000000"/>
                </a:solidFill>
                <a:cs typeface="Calibri" panose="020F0502020204030204"/>
              </a:rPr>
              <a:t>Rosonoer</a:t>
            </a:r>
            <a:r>
              <a:rPr lang="en-US" i="1" dirty="0">
                <a:solidFill>
                  <a:srgbClr val="000000"/>
                </a:solidFill>
                <a:cs typeface="Calibri" panose="020F0502020204030204"/>
              </a:rPr>
              <a:t>, 1964) :</a:t>
            </a:r>
          </a:p>
          <a:p>
            <a:r>
              <a:rPr lang="en-US" i="1" dirty="0">
                <a:solidFill>
                  <a:srgbClr val="000000"/>
                </a:solidFill>
                <a:cs typeface="Calibri" panose="020F0502020204030204"/>
              </a:rPr>
              <a:t>The name of the algorithm comes from the connection with artificial neural networks (ANN). It ill be discussed later when we talk about ANN.</a:t>
            </a:r>
          </a:p>
          <a:p>
            <a:r>
              <a:rPr lang="en-US" i="1" dirty="0">
                <a:solidFill>
                  <a:srgbClr val="000000"/>
                </a:solidFill>
                <a:cs typeface="Calibri" panose="020F0502020204030204"/>
              </a:rPr>
              <a:t>The simplest version of the algorithm finds the separation line between two classes of data. Kernel (nonlinear) version of the algorithm is discussed later.</a:t>
            </a:r>
          </a:p>
          <a:p>
            <a:r>
              <a:rPr lang="en-US" i="1" dirty="0">
                <a:solidFill>
                  <a:srgbClr val="000000"/>
                </a:solidFill>
                <a:cs typeface="Calibri" panose="020F0502020204030204"/>
              </a:rPr>
              <a:t>The algorithm works for multi –dimensional datasets.</a:t>
            </a:r>
          </a:p>
          <a:p>
            <a:endParaRPr lang="en-US" i="1" dirty="0">
              <a:solidFill>
                <a:srgbClr val="000000"/>
              </a:solidFill>
              <a:cs typeface="Calibri" panose="020F0502020204030204"/>
            </a:endParaRPr>
          </a:p>
          <a:p>
            <a:r>
              <a:rPr lang="en-US" i="1" dirty="0">
                <a:solidFill>
                  <a:srgbClr val="000000"/>
                </a:solidFill>
                <a:cs typeface="Calibri" panose="020F0502020204030204"/>
              </a:rPr>
              <a:t>Here the algorithm is demonstrated on the airplane dataset. This dataset is a binary dataset ( two classes of data).  </a:t>
            </a:r>
          </a:p>
          <a:p>
            <a:endParaRPr lang="en-US" i="1" dirty="0">
              <a:solidFill>
                <a:srgbClr val="000000"/>
              </a:solidFill>
              <a:cs typeface="Calibri" panose="020F0502020204030204"/>
            </a:endParaRPr>
          </a:p>
          <a:p>
            <a:endParaRPr lang="en-US" i="1" dirty="0">
              <a:solidFill>
                <a:srgbClr val="000000"/>
              </a:solidFill>
              <a:cs typeface="Calibri" panose="020F0502020204030204"/>
            </a:endParaRPr>
          </a:p>
          <a:p>
            <a:endParaRPr lang="en-US"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p:spTree>
    <p:extLst>
      <p:ext uri="{BB962C8B-B14F-4D97-AF65-F5344CB8AC3E}">
        <p14:creationId xmlns:p14="http://schemas.microsoft.com/office/powerpoint/2010/main" val="343879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74887"/>
                <a:ext cx="11358182" cy="5539978"/>
              </a:xfrm>
              <a:prstGeom prst="rect">
                <a:avLst/>
              </a:prstGeom>
            </p:spPr>
            <p:txBody>
              <a:bodyPr wrap="square">
                <a:spAutoFit/>
              </a:bodyPr>
              <a:lstStyle/>
              <a:p>
                <a:r>
                  <a:rPr lang="en-US" altLang="en-US" b="1" dirty="0">
                    <a:solidFill>
                      <a:srgbClr val="000000"/>
                    </a:solidFill>
                    <a:cs typeface="Calibri" panose="020F0502020204030204"/>
                  </a:rPr>
                  <a:t>Perceptron algorithm:</a:t>
                </a:r>
              </a:p>
              <a:p>
                <a:r>
                  <a:rPr lang="en-US" dirty="0"/>
                  <a:t>a vector of weights </a:t>
                </a:r>
                <a:r>
                  <a:rPr lang="en-US" b="1" dirty="0"/>
                  <a:t>w</a:t>
                </a:r>
                <a:r>
                  <a:rPr lang="en-US" dirty="0"/>
                  <a:t> is used to classify a sample vector </a:t>
                </a:r>
                <a:r>
                  <a:rPr lang="en-US" b="1" dirty="0"/>
                  <a:t>x</a:t>
                </a:r>
                <a:r>
                  <a:rPr lang="en-US" dirty="0"/>
                  <a:t> as class "one" or class "minus one" according to</a:t>
                </a:r>
              </a:p>
              <a:p>
                <a:r>
                  <a:rPr lang="en-US" dirty="0"/>
                  <a:t>y=sign(</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𝑇</m:t>
                        </m:r>
                      </m:sup>
                    </m:sSup>
                    <m:r>
                      <a:rPr lang="en-US" i="1">
                        <a:latin typeface="Cambria Math" panose="02040503050406030204" pitchFamily="18" charset="0"/>
                      </a:rPr>
                      <m:t>𝑥</m:t>
                    </m:r>
                  </m:oMath>
                </a14:m>
                <a:r>
                  <a:rPr lang="en-US" dirty="0"/>
                  <a:t> + </a:t>
                </a:r>
                <a14:m>
                  <m:oMath xmlns:m="http://schemas.openxmlformats.org/officeDocument/2006/math">
                    <m:r>
                      <a:rPr lang="en-US" b="0" i="1" smtClean="0">
                        <a:latin typeface="Cambria Math" panose="02040503050406030204" pitchFamily="18" charset="0"/>
                      </a:rPr>
                      <m:t>𝑏</m:t>
                    </m:r>
                  </m:oMath>
                </a14:m>
                <a:r>
                  <a:rPr lang="en-US" dirty="0"/>
                  <a:t>)</a:t>
                </a:r>
              </a:p>
              <a:p>
                <a:r>
                  <a:rPr lang="en-US" dirty="0"/>
                  <a:t>where zero is arbitrary mapped to "one" or "minus one" .Her 0 corresponds to “one”.</a:t>
                </a:r>
              </a:p>
              <a:p>
                <a:r>
                  <a:rPr lang="en-US" dirty="0"/>
                  <a:t>Perceptron algorithm is online learning algorithm that works by iteratively improving the model by running it on the training samples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a:t>
                </a:r>
              </a:p>
              <a:p>
                <a:endParaRPr lang="en-US" dirty="0"/>
              </a:p>
              <a:p>
                <a:r>
                  <a:rPr lang="en-US" dirty="0"/>
                  <a:t>Steps of the algorithm:</a:t>
                </a:r>
              </a:p>
              <a:p>
                <a:r>
                  <a:rPr lang="en-US" dirty="0"/>
                  <a:t>1.</a:t>
                </a:r>
                <a14:m>
                  <m:oMath xmlns:m="http://schemas.openxmlformats.org/officeDocument/2006/math">
                    <m:r>
                      <m:rPr>
                        <m:nor/>
                      </m:rPr>
                      <a:rPr lang="en-US"/>
                      <m:t>Initialize</m:t>
                    </m:r>
                    <m:r>
                      <m:rPr>
                        <m:nor/>
                      </m:rPr>
                      <a:rPr lang="en-US" i="1"/>
                      <m:t> </m:t>
                    </m:r>
                    <m:r>
                      <m:rPr>
                        <m:nor/>
                      </m:rPr>
                      <a:rPr lang="en-US" b="1"/>
                      <m:t>w</m:t>
                    </m:r>
                    <m:r>
                      <m:rPr>
                        <m:nor/>
                      </m:rPr>
                      <a:rPr lang="en-US" i="1"/>
                      <m:t> </m:t>
                    </m:r>
                    <m:r>
                      <m:rPr>
                        <m:nor/>
                      </m:rPr>
                      <a:rPr lang="en-US"/>
                      <m:t>to</m:t>
                    </m:r>
                    <m:r>
                      <m:rPr>
                        <m:nor/>
                      </m:rPr>
                      <a:rPr lang="en-US" i="1"/>
                      <m:t> </m:t>
                    </m:r>
                    <m:r>
                      <m:rPr>
                        <m:nor/>
                      </m:rPr>
                      <a:rPr lang="en-US"/>
                      <m:t>an</m:t>
                    </m:r>
                    <m:r>
                      <m:rPr>
                        <m:nor/>
                      </m:rPr>
                      <a:rPr lang="en-US" i="1"/>
                      <m:t> </m:t>
                    </m:r>
                    <m:r>
                      <m:rPr>
                        <m:nor/>
                      </m:rPr>
                      <a:rPr lang="en-US"/>
                      <m:t>all</m:t>
                    </m:r>
                    <m:r>
                      <m:rPr>
                        <m:nor/>
                      </m:rPr>
                      <a:rPr lang="en-US" i="1"/>
                      <m:t>−</m:t>
                    </m:r>
                    <m:r>
                      <m:rPr>
                        <m:nor/>
                      </m:rPr>
                      <a:rPr lang="en-US"/>
                      <m:t>zero</m:t>
                    </m:r>
                    <m:r>
                      <m:rPr>
                        <m:nor/>
                      </m:rPr>
                      <a:rPr lang="en-US" i="1"/>
                      <m:t> </m:t>
                    </m:r>
                    <m:r>
                      <m:rPr>
                        <m:nor/>
                      </m:rPr>
                      <a:rPr lang="en-US"/>
                      <m:t>vector</m:t>
                    </m:r>
                    <m:r>
                      <m:rPr>
                        <m:nor/>
                      </m:rPr>
                      <a:rPr lang="en-US" i="1"/>
                      <m:t> </m:t>
                    </m:r>
                    <m:r>
                      <m:rPr>
                        <m:nor/>
                      </m:rPr>
                      <a:rPr lang="en-US"/>
                      <m:t>of</m:t>
                    </m:r>
                    <m:r>
                      <m:rPr>
                        <m:nor/>
                      </m:rPr>
                      <a:rPr lang="en-US" i="1"/>
                      <m:t> </m:t>
                    </m:r>
                    <m:r>
                      <m:rPr>
                        <m:nor/>
                      </m:rPr>
                      <a:rPr lang="en-US"/>
                      <m:t>length</m:t>
                    </m:r>
                    <m:r>
                      <m:rPr>
                        <m:nor/>
                      </m:rPr>
                      <a:rPr lang="en-US" i="1"/>
                      <m:t> </m:t>
                    </m:r>
                    <m:r>
                      <m:rPr>
                        <m:nor/>
                      </m:rPr>
                      <a:rPr lang="en-US" i="1"/>
                      <m:t>p</m:t>
                    </m:r>
                    <m:r>
                      <m:rPr>
                        <m:nor/>
                      </m:rPr>
                      <a:rPr lang="en-US"/>
                      <m:t>,</m:t>
                    </m:r>
                    <m:r>
                      <m:rPr>
                        <m:nor/>
                      </m:rPr>
                      <a:rPr lang="en-US" i="1"/>
                      <m:t> </m:t>
                    </m:r>
                    <m:r>
                      <m:rPr>
                        <m:nor/>
                      </m:rPr>
                      <a:rPr lang="en-US"/>
                      <m:t>the</m:t>
                    </m:r>
                    <m:r>
                      <m:rPr>
                        <m:nor/>
                      </m:rPr>
                      <a:rPr lang="en-US" i="1"/>
                      <m:t> </m:t>
                    </m:r>
                    <m:r>
                      <m:rPr>
                        <m:nor/>
                      </m:rPr>
                      <a:rPr lang="en-US"/>
                      <m:t>number</m:t>
                    </m:r>
                    <m:r>
                      <m:rPr>
                        <m:nor/>
                      </m:rPr>
                      <a:rPr lang="en-US" i="1"/>
                      <m:t> </m:t>
                    </m:r>
                    <m:r>
                      <m:rPr>
                        <m:nor/>
                      </m:rPr>
                      <a:rPr lang="en-US"/>
                      <m:t>of</m:t>
                    </m:r>
                    <m:r>
                      <m:rPr>
                        <m:nor/>
                      </m:rPr>
                      <a:rPr lang="en-US" i="1"/>
                      <m:t> </m:t>
                    </m:r>
                    <m:r>
                      <m:rPr>
                        <m:nor/>
                      </m:rPr>
                      <a:rPr lang="en-US"/>
                      <m:t>predictors</m:t>
                    </m:r>
                    <m:r>
                      <m:rPr>
                        <m:nor/>
                      </m:rPr>
                      <a:rPr lang="en-US" i="1"/>
                      <m:t> </m:t>
                    </m:r>
                    <m:r>
                      <m:rPr>
                        <m:nor/>
                      </m:rPr>
                      <a:rPr lang="en-US"/>
                      <m:t>(</m:t>
                    </m:r>
                    <m:r>
                      <m:rPr>
                        <m:nor/>
                      </m:rPr>
                      <a:rPr lang="en-US"/>
                      <m:t>features</m:t>
                    </m:r>
                    <m:r>
                      <m:rPr>
                        <m:nor/>
                      </m:rPr>
                      <a:rPr lang="en-US"/>
                      <m:t>).</m:t>
                    </m:r>
                  </m:oMath>
                </a14:m>
                <a:endParaRPr lang="en-US" dirty="0"/>
              </a:p>
              <a:p>
                <a:r>
                  <a:rPr lang="en-US" dirty="0"/>
                  <a:t>Initialize </a:t>
                </a:r>
                <a:r>
                  <a:rPr lang="en-US" b="1" dirty="0"/>
                  <a:t>b</a:t>
                </a:r>
                <a:r>
                  <a:rPr lang="en-US" dirty="0"/>
                  <a:t> to 0.</a:t>
                </a:r>
              </a:p>
              <a:p>
                <a:pPr lvl="0"/>
                <a:r>
                  <a:rPr lang="en-US" dirty="0"/>
                  <a:t>2.Do the following until </a:t>
                </a:r>
                <a:r>
                  <a:rPr lang="en-US" i="1" dirty="0"/>
                  <a:t>yᵢ</a:t>
                </a:r>
                <a:r>
                  <a:rPr lang="en-US" dirty="0"/>
                  <a:t> </a:t>
                </a:r>
                <a:r>
                  <a:rPr lang="en-US" i="1" dirty="0"/>
                  <a:t>(</a:t>
                </a:r>
                <a:r>
                  <a:rPr lang="en-US" b="1" dirty="0"/>
                  <a:t>w</a:t>
                </a:r>
                <a:r>
                  <a:rPr lang="en-US" dirty="0"/>
                  <a:t> x</a:t>
                </a:r>
                <a:r>
                  <a:rPr lang="en-US" i="1" dirty="0"/>
                  <a:t>ᵢ</a:t>
                </a:r>
                <a:r>
                  <a:rPr lang="en-US" b="1" dirty="0"/>
                  <a:t> +b</a:t>
                </a:r>
                <a:r>
                  <a:rPr lang="en-US" i="1" dirty="0"/>
                  <a:t>) &gt; 0 </a:t>
                </a:r>
                <a:r>
                  <a:rPr lang="en-US" dirty="0"/>
                  <a:t>for all </a:t>
                </a:r>
                <a:r>
                  <a:rPr lang="en-US" dirty="0" err="1"/>
                  <a:t>i</a:t>
                </a:r>
                <a:endParaRPr lang="en-US" dirty="0"/>
              </a:p>
              <a:p>
                <a:pPr lvl="1"/>
                <a:r>
                  <a:rPr lang="en-US" dirty="0"/>
                  <a:t>For each training example </a:t>
                </a:r>
                <a:r>
                  <a:rPr lang="en-US" b="1" dirty="0"/>
                  <a:t>x</a:t>
                </a:r>
                <a:r>
                  <a:rPr lang="en-US" i="1" dirty="0"/>
                  <a:t>ᵢ</a:t>
                </a:r>
                <a:r>
                  <a:rPr lang="en-US" dirty="0"/>
                  <a:t> with label </a:t>
                </a:r>
                <a:r>
                  <a:rPr lang="en-US" i="1" dirty="0"/>
                  <a:t>yᵢ</a:t>
                </a:r>
                <a:r>
                  <a:rPr lang="en-US" dirty="0"/>
                  <a:t> ∈ {-1, 1}:</a:t>
                </a:r>
              </a:p>
              <a:p>
                <a:r>
                  <a:rPr lang="en-US" dirty="0"/>
                  <a:t>                    Let </a:t>
                </a:r>
                <a:r>
                  <a:rPr lang="en-US" i="1" dirty="0"/>
                  <a:t>ŷ</a:t>
                </a:r>
                <a:r>
                  <a:rPr lang="en-US" dirty="0"/>
                  <a:t> = sign(</a:t>
                </a:r>
                <a:r>
                  <a:rPr lang="en-US" b="1" dirty="0" err="1"/>
                  <a:t>w</a:t>
                </a:r>
                <a:r>
                  <a:rPr lang="en-US" baseline="30000" dirty="0" err="1"/>
                  <a:t>T</a:t>
                </a:r>
                <a:r>
                  <a:rPr lang="en-US" dirty="0"/>
                  <a:t> </a:t>
                </a:r>
                <a:r>
                  <a:rPr lang="en-US" b="1" dirty="0" err="1"/>
                  <a:t>x+b</a:t>
                </a:r>
                <a:r>
                  <a:rPr lang="en-US" dirty="0"/>
                  <a:t>).</a:t>
                </a:r>
              </a:p>
              <a:p>
                <a:r>
                  <a:rPr lang="en-US" dirty="0"/>
                  <a:t>                    If </a:t>
                </a:r>
                <a:r>
                  <a:rPr lang="en-US" i="1" dirty="0"/>
                  <a:t>ŷ</a:t>
                </a:r>
                <a:r>
                  <a:rPr lang="en-US" dirty="0"/>
                  <a:t> ≠ </a:t>
                </a:r>
                <a:r>
                  <a:rPr lang="en-US" i="1" dirty="0"/>
                  <a:t>yᵢ</a:t>
                </a:r>
                <a:r>
                  <a:rPr lang="en-US" dirty="0"/>
                  <a:t>:</a:t>
                </a:r>
              </a:p>
              <a:p>
                <a:r>
                  <a:rPr lang="en-US" dirty="0"/>
                  <a:t>                           </a:t>
                </a:r>
                <a:r>
                  <a:rPr lang="en-US" b="1" dirty="0"/>
                  <a:t>w</a:t>
                </a:r>
                <a:r>
                  <a:rPr lang="en-US" dirty="0"/>
                  <a:t> = </a:t>
                </a:r>
                <a:r>
                  <a:rPr lang="en-US" b="1" dirty="0"/>
                  <a:t>w</a:t>
                </a:r>
                <a:r>
                  <a:rPr lang="en-US" dirty="0"/>
                  <a:t> + </a:t>
                </a:r>
                <a:r>
                  <a:rPr lang="en-US" i="1" dirty="0"/>
                  <a:t>yᵢ</a:t>
                </a:r>
                <a:r>
                  <a:rPr lang="en-US" dirty="0"/>
                  <a:t> </a:t>
                </a:r>
                <a:r>
                  <a:rPr lang="en-US" b="1" dirty="0"/>
                  <a:t>x</a:t>
                </a:r>
                <a:r>
                  <a:rPr lang="en-US" i="1" dirty="0"/>
                  <a:t>ᵢ</a:t>
                </a:r>
                <a:endParaRPr lang="en-US" dirty="0"/>
              </a:p>
              <a:p>
                <a:r>
                  <a:rPr lang="en-US" i="1" dirty="0"/>
                  <a:t>                            </a:t>
                </a:r>
                <a:r>
                  <a:rPr lang="en-US" b="1" dirty="0"/>
                  <a:t>b</a:t>
                </a:r>
                <a:r>
                  <a:rPr lang="en-US" dirty="0"/>
                  <a:t> = </a:t>
                </a:r>
                <a:r>
                  <a:rPr lang="en-US" b="1" dirty="0"/>
                  <a:t>b</a:t>
                </a:r>
                <a:r>
                  <a:rPr lang="en-US" dirty="0"/>
                  <a:t> + </a:t>
                </a:r>
                <a:r>
                  <a:rPr lang="en-US" i="1" dirty="0"/>
                  <a:t>yᵢ</a:t>
                </a:r>
                <a:r>
                  <a:rPr lang="en-US" dirty="0"/>
                  <a:t> </a:t>
                </a:r>
              </a:p>
              <a:p>
                <a:endParaRPr lang="en-US" i="1" dirty="0">
                  <a:solidFill>
                    <a:srgbClr val="000000"/>
                  </a:solidFill>
                  <a:cs typeface="Calibri" panose="020F0502020204030204"/>
                </a:endParaRPr>
              </a:p>
              <a:p>
                <a:endParaRPr lang="en-US"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74887"/>
                <a:ext cx="11358182" cy="5539978"/>
              </a:xfrm>
              <a:prstGeom prst="rect">
                <a:avLst/>
              </a:prstGeom>
              <a:blipFill>
                <a:blip r:embed="rId2"/>
                <a:stretch>
                  <a:fillRect l="-483" t="-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17AE1B4-6773-40F8-A8CB-7F4234EA2559}"/>
              </a:ext>
            </a:extLst>
          </p:cNvPr>
          <p:cNvPicPr/>
          <p:nvPr/>
        </p:nvPicPr>
        <p:blipFill>
          <a:blip r:embed="rId3"/>
          <a:stretch>
            <a:fillRect/>
          </a:stretch>
        </p:blipFill>
        <p:spPr>
          <a:xfrm>
            <a:off x="6149611" y="3758110"/>
            <a:ext cx="3243276" cy="2516337"/>
          </a:xfrm>
          <a:prstGeom prst="rect">
            <a:avLst/>
          </a:prstGeom>
        </p:spPr>
      </p:pic>
    </p:spTree>
    <p:extLst>
      <p:ext uri="{BB962C8B-B14F-4D97-AF65-F5344CB8AC3E}">
        <p14:creationId xmlns:p14="http://schemas.microsoft.com/office/powerpoint/2010/main" val="4215674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290180" y="678442"/>
                <a:ext cx="11461289" cy="6091989"/>
              </a:xfrm>
              <a:prstGeom prst="rect">
                <a:avLst/>
              </a:prstGeom>
            </p:spPr>
            <p:txBody>
              <a:bodyPr wrap="square">
                <a:spAutoFit/>
              </a:bodyPr>
              <a:lstStyle/>
              <a:p>
                <a:r>
                  <a:rPr lang="en-US" altLang="en-US" sz="2800" dirty="0">
                    <a:solidFill>
                      <a:srgbClr val="000000"/>
                    </a:solidFill>
                    <a:cs typeface="Calibri" panose="020F0502020204030204"/>
                  </a:rPr>
                  <a:t> Let us define a notion of a margin:</a:t>
                </a:r>
              </a:p>
              <a:p>
                <a:endParaRPr lang="en-US" altLang="en-US" sz="1000" dirty="0">
                  <a:solidFill>
                    <a:srgbClr val="000000"/>
                  </a:solidFill>
                  <a:cs typeface="Calibri" panose="020F0502020204030204"/>
                </a:endParaRPr>
              </a:p>
              <a:p>
                <a:r>
                  <a:rPr lang="en-US" sz="2400" dirty="0"/>
                  <a:t>For a given separation line we can define a point </a:t>
                </a:r>
                <a14:m>
                  <m:oMath xmlns:m="http://schemas.openxmlformats.org/officeDocument/2006/math">
                    <m:sSub>
                      <m:sSubPr>
                        <m:ctrlPr>
                          <a:rPr lang="pt-BR"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𝐴</m:t>
                        </m:r>
                      </m:sub>
                    </m:sSub>
                    <m:r>
                      <a:rPr lang="pt-BR" sz="2400" i="1">
                        <a:latin typeface="Cambria Math" panose="02040503050406030204" pitchFamily="18" charset="0"/>
                      </a:rPr>
                      <m:t> </m:t>
                    </m:r>
                  </m:oMath>
                </a14:m>
                <a:r>
                  <a:rPr lang="en-US" sz="2400" dirty="0"/>
                  <a:t>closest to this line among points in class A, and point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𝐵</m:t>
                        </m:r>
                      </m:sub>
                    </m:sSub>
                  </m:oMath>
                </a14:m>
                <a:r>
                  <a:rPr lang="en-US" sz="2400" dirty="0"/>
                  <a:t> closest to this line among points in class B. The margin is the distance from the separation line to the closest point in one class.  To compute distance we use the direction of the normal vector w to the separation line. A unit vector </a:t>
                </a:r>
                <a14:m>
                  <m:oMath xmlns:m="http://schemas.openxmlformats.org/officeDocument/2006/math">
                    <m:r>
                      <m:rPr>
                        <m:sty m:val="p"/>
                      </m:rPr>
                      <a:rPr lang="en-US" sz="2400" dirty="0">
                        <a:latin typeface="Cambria Math" panose="02040503050406030204" pitchFamily="18" charset="0"/>
                      </a:rPr>
                      <m:t>e</m:t>
                    </m:r>
                  </m:oMath>
                </a14:m>
                <a:r>
                  <a:rPr lang="en-US" sz="2400" dirty="0"/>
                  <a:t> in the direction of w is given by </a:t>
                </a:r>
                <a14:m>
                  <m:oMath xmlns:m="http://schemas.openxmlformats.org/officeDocument/2006/math">
                    <m:r>
                      <m:rPr>
                        <m:sty m:val="p"/>
                      </m:rPr>
                      <a:rPr lang="en-US" sz="2400" b="0" i="0" dirty="0" smtClean="0">
                        <a:latin typeface="Cambria Math" panose="02040503050406030204" pitchFamily="18" charset="0"/>
                      </a:rPr>
                      <m:t>e</m:t>
                    </m:r>
                    <m:r>
                      <a:rPr lang="en-US" sz="2400" b="0" i="0"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i="1" dirty="0">
                            <a:latin typeface="Cambria Math" panose="02040503050406030204" pitchFamily="18" charset="0"/>
                          </a:rPr>
                          <m:t>𝑤</m:t>
                        </m:r>
                      </m:num>
                      <m:den>
                        <m:d>
                          <m:dPr>
                            <m:begChr m:val="|"/>
                            <m:endChr m:val="|"/>
                            <m:ctrlPr>
                              <a:rPr lang="en-US" sz="2400" i="1" dirty="0">
                                <a:latin typeface="Cambria Math" panose="02040503050406030204" pitchFamily="18" charset="0"/>
                              </a:rPr>
                            </m:ctrlPr>
                          </m:dPr>
                          <m:e>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𝑤</m:t>
                                </m:r>
                              </m:e>
                            </m:d>
                          </m:e>
                        </m:d>
                      </m:den>
                    </m:f>
                  </m:oMath>
                </a14:m>
                <a:r>
                  <a:rPr lang="en-US" sz="2400" dirty="0"/>
                  <a:t> and has length 1, where </a:t>
                </a:r>
                <a14:m>
                  <m:oMath xmlns:m="http://schemas.openxmlformats.org/officeDocument/2006/math">
                    <m:r>
                      <a:rPr lang="en-US" sz="2400" b="0" i="1" dirty="0" smtClean="0">
                        <a:latin typeface="Cambria Math" panose="02040503050406030204" pitchFamily="18" charset="0"/>
                      </a:rPr>
                      <m:t>||</m:t>
                    </m:r>
                    <m:r>
                      <a:rPr lang="en-US" sz="2400" b="0" i="1" dirty="0" smtClean="0">
                        <a:latin typeface="Cambria Math" panose="02040503050406030204" pitchFamily="18" charset="0"/>
                      </a:rPr>
                      <m:t>𝑤</m:t>
                    </m:r>
                    <m:r>
                      <a:rPr lang="en-US" sz="2400" b="0" i="1" dirty="0" smtClean="0">
                        <a:latin typeface="Cambria Math" panose="02040503050406030204" pitchFamily="18" charset="0"/>
                      </a:rPr>
                      <m:t>||=</m:t>
                    </m:r>
                    <m:rad>
                      <m:radPr>
                        <m:degHide m:val="on"/>
                        <m:ctrlPr>
                          <a:rPr lang="en-US" sz="2400" i="1" dirty="0">
                            <a:latin typeface="Cambria Math" panose="02040503050406030204" pitchFamily="18" charset="0"/>
                          </a:rPr>
                        </m:ctrlPr>
                      </m:radPr>
                      <m:deg/>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𝑤</m:t>
                            </m:r>
                          </m:e>
                          <m:sup>
                            <m:r>
                              <a:rPr lang="en-US" sz="2400" i="1" dirty="0">
                                <a:latin typeface="Cambria Math" panose="02040503050406030204" pitchFamily="18" charset="0"/>
                              </a:rPr>
                              <m:t>𝑇</m:t>
                            </m:r>
                          </m:sup>
                        </m:sSup>
                        <m:r>
                          <a:rPr lang="en-US" sz="2400" i="1" dirty="0">
                            <a:latin typeface="Cambria Math" panose="02040503050406030204" pitchFamily="18" charset="0"/>
                          </a:rPr>
                          <m:t>𝑤</m:t>
                        </m:r>
                      </m:e>
                    </m:rad>
                  </m:oMath>
                </a14:m>
                <a:r>
                  <a:rPr lang="en-US" sz="2600" dirty="0"/>
                  <a:t>            </a:t>
                </a:r>
                <a:r>
                  <a:rPr lang="en-US" b="1" i="1" dirty="0"/>
                  <a:t>picture from </a:t>
                </a:r>
                <a:r>
                  <a:rPr lang="en-US" b="1" i="1" dirty="0" err="1"/>
                  <a:t>wikipedia</a:t>
                </a:r>
                <a:endParaRPr lang="en-US" b="1" i="1" dirty="0"/>
              </a:p>
              <a:p>
                <a:r>
                  <a:rPr lang="en-US" sz="2600" dirty="0"/>
                  <a:t>                                                                                           </a:t>
                </a:r>
              </a:p>
              <a:p>
                <a:r>
                  <a:rPr lang="en-US" sz="2600" dirty="0"/>
                  <a:t>           </a:t>
                </a:r>
              </a:p>
              <a:p>
                <a:r>
                  <a:rPr lang="en-US" sz="2600" dirty="0"/>
                  <a:t>The margin of  separating line with respect to dataset X</a:t>
                </a:r>
                <a:r>
                  <a:rPr lang="en-US" sz="3200" dirty="0"/>
                  <a:t> :</a:t>
                </a:r>
              </a:p>
              <a:p>
                <a14:m>
                  <m:oMath xmlns:m="http://schemas.openxmlformats.org/officeDocument/2006/math">
                    <m:sSub>
                      <m:sSubPr>
                        <m:ctrlPr>
                          <a:rPr lang="pt-BR" sz="3200" i="1">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𝑋</m:t>
                        </m:r>
                      </m:sub>
                    </m:sSub>
                  </m:oMath>
                </a14:m>
                <a:r>
                  <a:rPr lang="en-US" sz="2600" dirty="0"/>
                  <a:t>=</a:t>
                </a:r>
                <a:r>
                  <a:rPr lang="en-US" sz="2000" dirty="0"/>
                  <a:t> </a:t>
                </a:r>
                <a14:m>
                  <m:oMath xmlns:m="http://schemas.openxmlformats.org/officeDocument/2006/math">
                    <m:f>
                      <m:fPr>
                        <m:ctrlPr>
                          <a:rPr lang="en-US" sz="2000" i="1" dirty="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2</m:t>
                        </m:r>
                      </m:den>
                    </m:f>
                  </m:oMath>
                </a14:m>
                <a:r>
                  <a:rPr lang="en-US" sz="2400" dirty="0"/>
                  <a:t>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𝑤</m:t>
                        </m:r>
                      </m:e>
                      <m:sup>
                        <m:r>
                          <a:rPr lang="en-US" sz="2400" i="1" dirty="0">
                            <a:latin typeface="Cambria Math" panose="02040503050406030204" pitchFamily="18" charset="0"/>
                          </a:rPr>
                          <m:t>𝑇</m:t>
                        </m:r>
                      </m:sup>
                    </m:sSup>
                  </m:oMath>
                </a14:m>
                <a:r>
                  <a:rPr lang="en-US" sz="2400" dirty="0"/>
                  <a:t>(</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𝐴</m:t>
                        </m:r>
                      </m:sub>
                    </m:sSub>
                    <m:r>
                      <a:rPr lang="pt-BR" sz="2400" i="1">
                        <a:latin typeface="Cambria Math" panose="02040503050406030204" pitchFamily="18" charset="0"/>
                      </a:rPr>
                      <m:t> </m:t>
                    </m:r>
                  </m:oMath>
                </a14:m>
                <a:r>
                  <a:rPr lang="en-US" sz="2600" dirty="0"/>
                  <a:t>-</a:t>
                </a:r>
                <a:r>
                  <a:rPr lang="pt-BR" sz="2600" dirty="0"/>
                  <a:t> </a:t>
                </a:r>
                <a14:m>
                  <m:oMath xmlns:m="http://schemas.openxmlformats.org/officeDocument/2006/math">
                    <m:sSub>
                      <m:sSubPr>
                        <m:ctrlPr>
                          <a:rPr lang="pt-BR"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𝐵</m:t>
                        </m:r>
                      </m:sub>
                    </m:sSub>
                  </m:oMath>
                </a14:m>
                <a:r>
                  <a:rPr lang="en-US" sz="2600" dirty="0"/>
                  <a:t>)   (*)</a:t>
                </a:r>
              </a:p>
              <a:p>
                <a:r>
                  <a:rPr lang="en-US" sz="2000" dirty="0"/>
                  <a:t>where we assume that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pt-BR" sz="2000" i="1">
                        <a:latin typeface="Cambria Math" panose="02040503050406030204" pitchFamily="18" charset="0"/>
                      </a:rPr>
                      <m:t> </m:t>
                    </m:r>
                  </m:oMath>
                </a14:m>
                <a:r>
                  <a:rPr lang="en-US" sz="2000" dirty="0"/>
                  <a:t>and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pt-BR" sz="2000" i="1">
                        <a:latin typeface="Cambria Math" panose="02040503050406030204" pitchFamily="18" charset="0"/>
                      </a:rPr>
                      <m:t> </m:t>
                    </m:r>
                  </m:oMath>
                </a14:m>
                <a:r>
                  <a:rPr lang="en-US" sz="2000" dirty="0"/>
                  <a:t>are equidistant from decision boundary, i.e. for some constant </a:t>
                </a:r>
                <a14:m>
                  <m:oMath xmlns:m="http://schemas.openxmlformats.org/officeDocument/2006/math">
                    <m:r>
                      <a:rPr lang="en-US" sz="2000" b="0" i="1" smtClean="0">
                        <a:latin typeface="Cambria Math" panose="02040503050406030204" pitchFamily="18" charset="0"/>
                      </a:rPr>
                      <m:t>𝑎</m:t>
                    </m:r>
                    <m:r>
                      <a:rPr lang="en-US" sz="2000" b="0" i="1" smtClean="0">
                        <a:latin typeface="Cambria Math" panose="02040503050406030204" pitchFamily="18" charset="0"/>
                      </a:rPr>
                      <m:t>&gt;0: </m:t>
                    </m:r>
                  </m:oMath>
                </a14:m>
                <a:r>
                  <a:rPr lang="en-US" sz="2000" b="0" dirty="0"/>
                  <a:t> </a:t>
                </a:r>
                <a14:m>
                  <m:oMath xmlns:m="http://schemas.openxmlformats.org/officeDocument/2006/math">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𝑓</m:t>
                        </m:r>
                        <m:sSub>
                          <m:sSubPr>
                            <m:ctrlPr>
                              <a:rPr lang="pt-BR"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𝑥</m:t>
                            </m:r>
                          </m:e>
                          <m:sub>
                            <m:r>
                              <a:rPr lang="en-US" sz="2000" i="1">
                                <a:latin typeface="Cambria Math" panose="02040503050406030204" pitchFamily="18" charset="0"/>
                              </a:rPr>
                              <m:t>𝐴</m:t>
                            </m:r>
                          </m:sub>
                        </m:sSub>
                        <m:r>
                          <a:rPr lang="en-US" sz="2000" b="0" i="1" smtClean="0">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t>,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𝑓</m:t>
                        </m:r>
                        <m:sSub>
                          <m:sSubPr>
                            <m:ctrlPr>
                              <a:rPr lang="pt-BR"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𝑎</m:t>
                    </m:r>
                  </m:oMath>
                </a14:m>
                <a:r>
                  <a:rPr lang="en-US" sz="2000" dirty="0"/>
                  <a:t>. Then adding both equations we obtain (*):</a:t>
                </a:r>
              </a:p>
              <a:p>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𝑋</m:t>
                        </m:r>
                      </m:sub>
                    </m:sSub>
                  </m:oMath>
                </a14:m>
                <a:r>
                  <a:rPr lang="en-US" sz="2400" dirty="0"/>
                  <a:t>=</a:t>
                </a:r>
                <a:r>
                  <a:rPr lang="en-US" dirty="0"/>
                  <a:t> </a:t>
                </a:r>
                <a14:m>
                  <m:oMath xmlns:m="http://schemas.openxmlformats.org/officeDocument/2006/math">
                    <m:f>
                      <m:fPr>
                        <m:ctrlPr>
                          <a:rPr lang="en-US"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oMath>
                </a14:m>
                <a:r>
                  <a:rPr lang="en-US" sz="2000" dirty="0"/>
                  <a:t>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𝑤</m:t>
                        </m:r>
                      </m:e>
                      <m:sup>
                        <m:r>
                          <a:rPr lang="en-US" sz="2000" i="1" dirty="0">
                            <a:latin typeface="Cambria Math" panose="02040503050406030204" pitchFamily="18" charset="0"/>
                          </a:rPr>
                          <m:t>𝑇</m:t>
                        </m:r>
                      </m:sup>
                    </m:sSup>
                  </m:oMath>
                </a14:m>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pt-BR" sz="2000" i="1">
                        <a:latin typeface="Cambria Math" panose="02040503050406030204" pitchFamily="18" charset="0"/>
                      </a:rPr>
                      <m:t> </m:t>
                    </m:r>
                  </m:oMath>
                </a14:m>
                <a:r>
                  <a:rPr lang="en-US" sz="2400" dirty="0"/>
                  <a:t>-</a:t>
                </a:r>
                <a:r>
                  <a:rPr lang="pt-BR" sz="2400" dirty="0"/>
                  <a: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𝐵</m:t>
                        </m:r>
                      </m:sub>
                    </m:sSub>
                  </m:oMath>
                </a14:m>
                <a:r>
                  <a:rPr lang="en-US" sz="2400" dirty="0"/>
                  <a:t>)=</a:t>
                </a:r>
                <a:r>
                  <a:rPr lang="en-US" sz="2000" dirty="0"/>
                  <a:t> </a:t>
                </a:r>
                <a14:m>
                  <m:oMath xmlns:m="http://schemas.openxmlformats.org/officeDocument/2006/math">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d>
                          <m:dPr>
                            <m:begChr m:val="|"/>
                            <m:endChr m:val="|"/>
                            <m:ctrlPr>
                              <a:rPr lang="en-US" sz="2000" i="1" dirty="0">
                                <a:latin typeface="Cambria Math" panose="02040503050406030204" pitchFamily="18" charset="0"/>
                              </a:rPr>
                            </m:ctrlPr>
                          </m:dPr>
                          <m:e>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𝑤</m:t>
                                </m:r>
                              </m:e>
                            </m:d>
                          </m:e>
                        </m:d>
                      </m:den>
                    </m:f>
                  </m:oMath>
                </a14:m>
                <a:r>
                  <a:rPr lang="en-US" sz="2000" dirty="0"/>
                  <a:t> </a:t>
                </a:r>
              </a:p>
              <a:p>
                <a:endParaRPr lang="en-US" sz="32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90180" y="678442"/>
                <a:ext cx="11461289" cy="6091989"/>
              </a:xfrm>
              <a:prstGeom prst="rect">
                <a:avLst/>
              </a:prstGeom>
              <a:blipFill>
                <a:blip r:embed="rId2"/>
                <a:stretch>
                  <a:fillRect l="-957" t="-900" r="-90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1D4C3FC-C9E9-439C-937C-5D9DFD6A4FCA}"/>
              </a:ext>
            </a:extLst>
          </p:cNvPr>
          <p:cNvPicPr>
            <a:picLocks noChangeAspect="1"/>
          </p:cNvPicPr>
          <p:nvPr/>
        </p:nvPicPr>
        <p:blipFill>
          <a:blip r:embed="rId3"/>
          <a:stretch>
            <a:fillRect/>
          </a:stretch>
        </p:blipFill>
        <p:spPr>
          <a:xfrm>
            <a:off x="8593735" y="3193181"/>
            <a:ext cx="2237050" cy="1823098"/>
          </a:xfrm>
          <a:prstGeom prst="rect">
            <a:avLst/>
          </a:prstGeom>
        </p:spPr>
      </p:pic>
    </p:spTree>
    <p:extLst>
      <p:ext uri="{BB962C8B-B14F-4D97-AF65-F5344CB8AC3E}">
        <p14:creationId xmlns:p14="http://schemas.microsoft.com/office/powerpoint/2010/main" val="2501312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65355" y="673093"/>
                <a:ext cx="11461289" cy="6095771"/>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We look for such a separating line that maximizes the margin</a:t>
                </a:r>
                <a:endParaRPr lang="en-US" sz="2000" dirty="0"/>
              </a:p>
              <a:p>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d>
                          <m:dPr>
                            <m:begChr m:val="|"/>
                            <m:endChr m:val="|"/>
                            <m:ctrlPr>
                              <a:rPr lang="en-US" i="1" dirty="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𝑤</m:t>
                                </m:r>
                              </m:e>
                            </m:d>
                          </m:e>
                        </m:d>
                      </m:den>
                    </m:f>
                  </m:oMath>
                </a14:m>
                <a:r>
                  <a:rPr lang="en-US" dirty="0"/>
                  <a:t> -&gt;max</a:t>
                </a:r>
              </a:p>
              <a:p>
                <a:r>
                  <a:rPr lang="en-US" dirty="0"/>
                  <a:t>It is equivalent to     </a:t>
                </a:r>
                <a14:m>
                  <m:oMath xmlns:m="http://schemas.openxmlformats.org/officeDocument/2006/math">
                    <m:sSup>
                      <m:sSupPr>
                        <m:ctrlPr>
                          <a:rPr lang="en-US" i="1" dirty="0">
                            <a:latin typeface="Cambria Math" panose="02040503050406030204" pitchFamily="18" charset="0"/>
                          </a:rPr>
                        </m:ctrlPr>
                      </m:sSup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b="0" i="1" dirty="0" smtClean="0">
                                <a:latin typeface="Cambria Math" panose="02040503050406030204" pitchFamily="18" charset="0"/>
                              </a:rPr>
                              <m:t>2</m:t>
                            </m:r>
                          </m:den>
                        </m:f>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i="1" dirty="0">
                                <a:latin typeface="Cambria Math" panose="02040503050406030204" pitchFamily="18" charset="0"/>
                              </a:rPr>
                              <m:t>𝑤</m:t>
                            </m:r>
                          </m:e>
                        </m:d>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oMath>
                </a14:m>
                <a:r>
                  <a:rPr lang="en-US" dirty="0"/>
                  <a:t>-&gt;min</a:t>
                </a:r>
              </a:p>
              <a:p>
                <a:r>
                  <a:rPr lang="en-US" dirty="0"/>
                  <a:t>Full optimization problem that needs to be solved to find the separation line:   </a:t>
                </a:r>
                <a14:m>
                  <m:oMath xmlns:m="http://schemas.openxmlformats.org/officeDocument/2006/math">
                    <m:sSup>
                      <m:sSupPr>
                        <m:ctrlPr>
                          <a:rPr lang="en-US" i="1" dirty="0">
                            <a:latin typeface="Cambria Math" panose="02040503050406030204" pitchFamily="18" charset="0"/>
                          </a:rPr>
                        </m:ctrlPr>
                      </m:sSup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2</m:t>
                            </m:r>
                          </m:den>
                        </m:f>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𝑤</m:t>
                            </m:r>
                          </m:e>
                        </m:d>
                        <m:r>
                          <a:rPr lang="en-US" i="1" dirty="0">
                            <a:latin typeface="Cambria Math" panose="02040503050406030204" pitchFamily="18" charset="0"/>
                          </a:rPr>
                          <m:t>|</m:t>
                        </m:r>
                      </m:e>
                      <m:sup>
                        <m:r>
                          <a:rPr lang="en-US" i="1" dirty="0">
                            <a:latin typeface="Cambria Math" panose="02040503050406030204" pitchFamily="18" charset="0"/>
                          </a:rPr>
                          <m:t>2</m:t>
                        </m:r>
                      </m:sup>
                    </m:sSup>
                    <m:r>
                      <a:rPr lang="en-US" b="0" i="0"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𝑚𝑖𝑛</m:t>
                        </m:r>
                      </m:e>
                      <m:sub>
                        <m:r>
                          <a:rPr lang="en-US" b="0" i="1" smtClean="0">
                            <a:latin typeface="Cambria Math" panose="02040503050406030204" pitchFamily="18" charset="0"/>
                          </a:rPr>
                          <m:t>𝑤</m:t>
                        </m:r>
                        <m:r>
                          <a:rPr lang="pt-BR" i="1">
                            <a:latin typeface="Cambria Math" panose="02040503050406030204" pitchFamily="18" charset="0"/>
                          </a:rPr>
                          <m:t>,</m:t>
                        </m:r>
                        <m:r>
                          <a:rPr lang="en-US" i="1">
                            <a:latin typeface="Cambria Math" panose="02040503050406030204" pitchFamily="18" charset="0"/>
                          </a:rPr>
                          <m:t>𝑏</m:t>
                        </m:r>
                      </m:sub>
                    </m:sSub>
                  </m:oMath>
                </a14:m>
                <a:endParaRPr lang="en-US" dirty="0"/>
              </a:p>
              <a:p>
                <a:r>
                  <a:rPr lang="en-US" dirty="0" err="1"/>
                  <a:t>s.t.</a:t>
                </a:r>
                <a14:m>
                  <m:oMath xmlns:m="http://schemas.openxmlformats.org/officeDocument/2006/math">
                    <m:r>
                      <a:rPr lang="en-US" b="0" i="0" dirty="0" smtClean="0">
                        <a:latin typeface="Cambria Math" panose="02040503050406030204" pitchFamily="18" charset="0"/>
                      </a:rPr>
                      <m:t>     </m:t>
                    </m:r>
                    <m:sSup>
                      <m:sSupPr>
                        <m:ctrlPr>
                          <a:rPr lang="en-US" i="1" dirty="0">
                            <a:latin typeface="Cambria Math" panose="02040503050406030204" pitchFamily="18" charset="0"/>
                          </a:rPr>
                        </m:ctrlPr>
                      </m:sSupPr>
                      <m:e>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dirty="0">
                            <a:latin typeface="Cambria Math" panose="02040503050406030204" pitchFamily="18" charset="0"/>
                          </a:rPr>
                          <m:t>𝑤</m:t>
                        </m:r>
                      </m:e>
                      <m:sup>
                        <m:r>
                          <a:rPr lang="en-US" i="1" dirty="0">
                            <a:latin typeface="Cambria Math" panose="02040503050406030204" pitchFamily="18" charset="0"/>
                          </a:rPr>
                          <m:t>𝑇</m:t>
                        </m:r>
                      </m:sup>
                    </m:sSup>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 </m:t>
                    </m:r>
                    <m:r>
                      <a:rPr lang="en-US" b="0" i="1" smtClean="0">
                        <a:latin typeface="Cambria Math" panose="02040503050406030204" pitchFamily="18" charset="0"/>
                      </a:rPr>
                      <m:t>𝑖</m:t>
                    </m:r>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t>
                </a:r>
              </a:p>
              <a:p>
                <a:r>
                  <a:rPr lang="en-US" sz="2000" dirty="0"/>
                  <a:t>The above formulation is called </a:t>
                </a:r>
                <a:r>
                  <a:rPr lang="en-US" sz="2000" b="1" i="1" dirty="0"/>
                  <a:t>hard-margin SVM</a:t>
                </a:r>
                <a:r>
                  <a:rPr lang="en-US" sz="2000" dirty="0"/>
                  <a:t>. In this formulation the constraints ensure that each example in the dataset is classified correctly. However it is only possible that data is linearly separable.  </a:t>
                </a:r>
              </a:p>
              <a:p>
                <a:r>
                  <a:rPr lang="en-US" i="1" dirty="0"/>
                  <a:t>Note that the objective function is quadratic, and nonlinear programming package is needed to solve the classification problem.</a:t>
                </a:r>
              </a:p>
              <a:p>
                <a:r>
                  <a:rPr lang="en-US" sz="2000" dirty="0"/>
                  <a:t>In practice the following formulation is used, which allows for misclassification of some of the samples. </a:t>
                </a:r>
              </a:p>
              <a:p>
                <a:r>
                  <a:rPr lang="en-US" sz="2000" dirty="0"/>
                  <a:t>The following constraints allow some classification errors: </a:t>
                </a:r>
                <a14:m>
                  <m:oMath xmlns:m="http://schemas.openxmlformats.org/officeDocument/2006/math">
                    <m:sSup>
                      <m:sSupPr>
                        <m:ctrlPr>
                          <a:rPr lang="en-US" sz="2000" i="1" dirty="0">
                            <a:latin typeface="Cambria Math" panose="02040503050406030204" pitchFamily="18" charset="0"/>
                          </a:rPr>
                        </m:ctrlPr>
                      </m:sSupPr>
                      <m:e>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)≤1</m:t>
                    </m:r>
                  </m:oMath>
                </a14:m>
                <a:r>
                  <a:rPr lang="en-US" sz="2000" dirty="0"/>
                  <a:t>-</a:t>
                </a:r>
                <a:r>
                  <a:rPr lang="pt-BR" sz="2000" dirty="0"/>
                  <a:t> </a:t>
                </a:r>
                <a14:m>
                  <m:oMath xmlns:m="http://schemas.openxmlformats.org/officeDocument/2006/math">
                    <m:sSub>
                      <m:sSubPr>
                        <m:ctrlPr>
                          <a:rPr lang="pt-BR" sz="2000" i="1">
                            <a:latin typeface="Cambria Math" panose="02040503050406030204" pitchFamily="18" charset="0"/>
                          </a:rPr>
                        </m:ctrlPr>
                      </m:sSubPr>
                      <m:e>
                        <m:r>
                          <m:rPr>
                            <m:sty m:val="p"/>
                          </m:rPr>
                          <a:rPr lang="el-GR" sz="2000" i="1" smtClean="0">
                            <a:latin typeface="Cambria Math" panose="02040503050406030204" pitchFamily="18" charset="0"/>
                          </a:rPr>
                          <m:t>ξ</m:t>
                        </m:r>
                      </m:e>
                      <m:sub>
                        <m:r>
                          <a:rPr lang="en-US" sz="2000" i="1">
                            <a:latin typeface="Cambria Math" panose="02040503050406030204" pitchFamily="18" charset="0"/>
                          </a:rPr>
                          <m:t>𝑖</m:t>
                        </m:r>
                      </m:sub>
                    </m:sSub>
                  </m:oMath>
                </a14:m>
                <a:endParaRPr lang="en-US" sz="2000" dirty="0"/>
              </a:p>
              <a:p>
                <a:r>
                  <a:rPr lang="en-US" sz="2000" dirty="0"/>
                  <a:t>Where </a:t>
                </a:r>
                <a14:m>
                  <m:oMath xmlns:m="http://schemas.openxmlformats.org/officeDocument/2006/math">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1" smtClean="0">
                        <a:latin typeface="Cambria Math" panose="02040503050406030204" pitchFamily="18" charset="0"/>
                      </a:rPr>
                      <m:t>≥0</m:t>
                    </m:r>
                  </m:oMath>
                </a14:m>
                <a:r>
                  <a:rPr lang="en-US" sz="2000" dirty="0"/>
                  <a:t> are slack variables that allow data point to be in the margin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0≤</m:t>
                        </m:r>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0" smtClean="0">
                        <a:latin typeface="Cambria Math" panose="02040503050406030204" pitchFamily="18" charset="0"/>
                      </a:rPr>
                      <m:t>≤1)</m:t>
                    </m:r>
                  </m:oMath>
                </a14:m>
                <a:r>
                  <a:rPr lang="en-US" sz="2000" dirty="0"/>
                  <a:t> or to be misclassified ( </a:t>
                </a:r>
                <a14:m>
                  <m:oMath xmlns:m="http://schemas.openxmlformats.org/officeDocument/2006/math">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0" smtClean="0">
                        <a:latin typeface="Cambria Math" panose="02040503050406030204" pitchFamily="18" charset="0"/>
                      </a:rPr>
                      <m:t>&gt;1</m:t>
                    </m:r>
                  </m:oMath>
                </a14:m>
                <a:r>
                  <a:rPr lang="en-US" sz="2000" dirty="0"/>
                  <a:t>), and then </a:t>
                </a:r>
                <a14:m>
                  <m:oMath xmlns:m="http://schemas.openxmlformats.org/officeDocument/2006/math">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oMath>
                </a14:m>
                <a:r>
                  <a:rPr lang="pt-BR" sz="2000" dirty="0"/>
                  <a:t> is a bound for a number of miscassified examples.</a:t>
                </a:r>
              </a:p>
              <a:p>
                <a:r>
                  <a:rPr lang="pt-BR" sz="2000" dirty="0"/>
                  <a:t>The new objective function is augmented with the term  C</a:t>
                </a:r>
                <a14:m>
                  <m:oMath xmlns:m="http://schemas.openxmlformats.org/officeDocument/2006/math">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oMath>
                </a14:m>
                <a:r>
                  <a:rPr lang="pt-BR" sz="2000" dirty="0"/>
                  <a:t> penalizing for misclassification and margin errors. C&gt;0 is the penalty constant , it sets the relative importance of maximizing the margin and minimasing the amount of slack: </a:t>
                </a:r>
                <a14:m>
                  <m:oMath xmlns:m="http://schemas.openxmlformats.org/officeDocument/2006/math">
                    <m:r>
                      <a:rPr lang="en-US" sz="2000" b="0" i="0" dirty="0" smtClean="0">
                        <a:latin typeface="Cambria Math" panose="02040503050406030204" pitchFamily="18" charset="0"/>
                      </a:rPr>
                      <m:t>  </m:t>
                    </m:r>
                    <m:sSup>
                      <m:sSupPr>
                        <m:ctrlPr>
                          <a:rPr lang="en-US" sz="2000" i="1" dirty="0">
                            <a:latin typeface="Cambria Math" panose="02040503050406030204" pitchFamily="18" charset="0"/>
                          </a:rPr>
                        </m:ctrlPr>
                      </m:sSupPr>
                      <m:e>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r>
                          <a:rPr lang="en-US" sz="2000" i="1" dirty="0">
                            <a:latin typeface="Cambria Math" panose="02040503050406030204" pitchFamily="18" charset="0"/>
                          </a:rPr>
                          <m:t>|</m:t>
                        </m:r>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𝑤</m:t>
                            </m:r>
                          </m:e>
                        </m:d>
                        <m:r>
                          <a:rPr lang="en-US" sz="2000" i="1" dirty="0">
                            <a:latin typeface="Cambria Math" panose="02040503050406030204" pitchFamily="18" charset="0"/>
                          </a:rPr>
                          <m:t>|</m:t>
                        </m:r>
                      </m:e>
                      <m:sup>
                        <m:r>
                          <a:rPr lang="en-US" sz="2000" i="1" dirty="0">
                            <a:latin typeface="Cambria Math" panose="02040503050406030204" pitchFamily="18" charset="0"/>
                          </a:rPr>
                          <m:t>2</m:t>
                        </m:r>
                      </m:sup>
                    </m:sSup>
                    <m:r>
                      <a:rPr lang="en-US" sz="2000" b="0" i="1" dirty="0" smtClean="0">
                        <a:latin typeface="Cambria Math" panose="02040503050406030204" pitchFamily="18" charset="0"/>
                      </a:rPr>
                      <m:t> </m:t>
                    </m:r>
                    <m:r>
                      <m:rPr>
                        <m:nor/>
                      </m:rPr>
                      <a:rPr lang="en-US" sz="2000" b="0" i="0" dirty="0" smtClean="0">
                        <a:latin typeface="Cambria Math" panose="02040503050406030204" pitchFamily="18" charset="0"/>
                      </a:rPr>
                      <m:t>+ </m:t>
                    </m:r>
                    <m:r>
                      <m:rPr>
                        <m:nor/>
                      </m:rPr>
                      <a:rPr lang="pt-BR" sz="2000" dirty="0"/>
                      <m:t>C</m:t>
                    </m:r>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r>
                      <a:rPr lang="en-US" sz="2000" dirty="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𝑚𝑖𝑛</m:t>
                        </m:r>
                      </m:e>
                      <m:sub>
                        <m:r>
                          <a:rPr lang="en-US" sz="2000" i="1">
                            <a:latin typeface="Cambria Math" panose="02040503050406030204" pitchFamily="18" charset="0"/>
                          </a:rPr>
                          <m:t>𝑤</m:t>
                        </m:r>
                        <m:r>
                          <a:rPr lang="pt-BR" sz="2000" i="1">
                            <a:latin typeface="Cambria Math" panose="02040503050406030204" pitchFamily="18" charset="0"/>
                          </a:rPr>
                          <m:t>,</m:t>
                        </m:r>
                        <m:r>
                          <a:rPr lang="en-US" sz="2000" i="1">
                            <a:latin typeface="Cambria Math" panose="02040503050406030204" pitchFamily="18" charset="0"/>
                          </a:rPr>
                          <m:t>𝑏</m:t>
                        </m:r>
                      </m:sub>
                    </m:sSub>
                  </m:oMath>
                </a14:m>
                <a:endParaRPr lang="en-US" sz="2000" dirty="0"/>
              </a:p>
              <a:p>
                <a:r>
                  <a:rPr lang="en-US" sz="2000" dirty="0"/>
                  <a:t>s.t.</a:t>
                </a:r>
                <a14:m>
                  <m:oMath xmlns:m="http://schemas.openxmlformats.org/officeDocument/2006/math">
                    <m:sSup>
                      <m:sSupPr>
                        <m:ctrlPr>
                          <a:rPr lang="en-US" sz="2000" i="1" dirty="0">
                            <a:latin typeface="Cambria Math" panose="02040503050406030204" pitchFamily="18" charset="0"/>
                          </a:rPr>
                        </m:ctrlPr>
                      </m:sSupPr>
                      <m:e>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)≤1</m:t>
                    </m:r>
                    <m:r>
                      <m:rPr>
                        <m:nor/>
                      </m:rPr>
                      <a:rPr lang="en-US" sz="2000" dirty="0"/>
                      <m:t>−</m:t>
                    </m:r>
                    <m:r>
                      <m:rPr>
                        <m:nor/>
                      </m:rPr>
                      <a:rPr lang="pt-BR" sz="2000" dirty="0"/>
                      <m:t> </m:t>
                    </m:r>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1" smtClean="0">
                        <a:latin typeface="Cambria Math" panose="02040503050406030204" pitchFamily="18" charset="0"/>
                      </a:rPr>
                      <m:t>≥0, </m:t>
                    </m:r>
                    <m:r>
                      <a:rPr lang="en-US" sz="2000" i="1">
                        <a:latin typeface="Cambria Math" panose="02040503050406030204" pitchFamily="18" charset="0"/>
                      </a:rPr>
                      <m:t>𝑖</m:t>
                    </m:r>
                    <m:r>
                      <a:rPr lang="en-US" sz="2000" i="1">
                        <a:latin typeface="Cambria Math" panose="02040503050406030204" pitchFamily="18" charset="0"/>
                      </a:rPr>
                      <m:t>=1,2,..</m:t>
                    </m:r>
                    <m:r>
                      <a:rPr lang="en-US" sz="2000" i="1">
                        <a:latin typeface="Cambria Math" panose="02040503050406030204" pitchFamily="18" charset="0"/>
                      </a:rPr>
                      <m:t>𝑛</m:t>
                    </m:r>
                  </m:oMath>
                </a14:m>
                <a:endParaRPr lang="en-US" sz="2000" dirty="0"/>
              </a:p>
              <a:p>
                <a:r>
                  <a:rPr lang="en-US" sz="2000" dirty="0"/>
                  <a:t>This formulation is called </a:t>
                </a:r>
                <a:r>
                  <a:rPr lang="en-US" sz="2000" b="1" i="1" dirty="0"/>
                  <a:t>soft-margin SVM</a:t>
                </a:r>
                <a:r>
                  <a:rPr lang="en-US" sz="2000" dirty="0"/>
                  <a:t>. It is a quadratic programming problem. </a:t>
                </a: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65355" y="673093"/>
                <a:ext cx="11461289" cy="6095771"/>
              </a:xfrm>
              <a:prstGeom prst="rect">
                <a:avLst/>
              </a:prstGeom>
              <a:blipFill>
                <a:blip r:embed="rId2"/>
                <a:stretch>
                  <a:fillRect l="-585" r="-213" b="-800"/>
                </a:stretch>
              </a:blipFill>
            </p:spPr>
            <p:txBody>
              <a:bodyPr/>
              <a:lstStyle/>
              <a:p>
                <a:r>
                  <a:rPr lang="en-US">
                    <a:noFill/>
                  </a:rPr>
                  <a:t> </a:t>
                </a:r>
              </a:p>
            </p:txBody>
          </p:sp>
        </mc:Fallback>
      </mc:AlternateContent>
    </p:spTree>
    <p:extLst>
      <p:ext uri="{BB962C8B-B14F-4D97-AF65-F5344CB8AC3E}">
        <p14:creationId xmlns:p14="http://schemas.microsoft.com/office/powerpoint/2010/main" val="2428251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5542" y="53757"/>
            <a:ext cx="9419566" cy="646331"/>
          </a:xfrm>
          <a:prstGeom prst="rect">
            <a:avLst/>
          </a:prstGeom>
        </p:spPr>
        <p:txBody>
          <a:bodyPr wrap="none" anchor="t">
            <a:spAutoFit/>
          </a:bodyPr>
          <a:lstStyle/>
          <a:p>
            <a:r>
              <a:rPr lang="en-US" sz="3600" dirty="0">
                <a:solidFill>
                  <a:prstClr val="black"/>
                </a:solidFill>
                <a:latin typeface="Lucida Sans Unicode"/>
                <a:cs typeface="Lucida Sans Unicode"/>
              </a:rPr>
              <a:t>Key topics, Goals, Prerequisites, Software</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50094" y="700088"/>
            <a:ext cx="7258050" cy="7263527"/>
          </a:xfrm>
          <a:prstGeom prst="rect">
            <a:avLst/>
          </a:prstGeom>
        </p:spPr>
        <p:txBody>
          <a:bodyPr wrap="square" anchor="t">
            <a:spAutoFit/>
          </a:bodyPr>
          <a:lstStyle/>
          <a:p>
            <a:r>
              <a:rPr lang="en-US" sz="2800" b="1" i="1" dirty="0"/>
              <a:t> Key Topics:</a:t>
            </a:r>
          </a:p>
          <a:p>
            <a:r>
              <a:rPr lang="en-US" sz="2000" i="1" dirty="0"/>
              <a:t>- History of ML</a:t>
            </a:r>
          </a:p>
          <a:p>
            <a:r>
              <a:rPr lang="en-US" sz="2000" i="1" dirty="0"/>
              <a:t>- ML concepts and terminology</a:t>
            </a:r>
          </a:p>
          <a:p>
            <a:pPr marL="342900" indent="-342900">
              <a:buFontTx/>
              <a:buChar char="-"/>
            </a:pPr>
            <a:r>
              <a:rPr lang="en-US" sz="2000" i="1" dirty="0">
                <a:solidFill>
                  <a:srgbClr val="000000"/>
                </a:solidFill>
                <a:cs typeface="Calibri" panose="020F0502020204030204"/>
              </a:rPr>
              <a:t>Scikit-Learn, </a:t>
            </a:r>
            <a:r>
              <a:rPr lang="en-US" sz="2000" i="1" dirty="0" err="1">
                <a:solidFill>
                  <a:srgbClr val="000000"/>
                </a:solidFill>
                <a:cs typeface="Calibri" panose="020F0502020204030204"/>
              </a:rPr>
              <a:t>Scipy</a:t>
            </a:r>
            <a:r>
              <a:rPr lang="en-US" sz="2000" i="1" dirty="0">
                <a:solidFill>
                  <a:srgbClr val="000000"/>
                </a:solidFill>
                <a:cs typeface="Calibri" panose="020F0502020204030204"/>
              </a:rPr>
              <a:t>, </a:t>
            </a:r>
            <a:r>
              <a:rPr lang="en-US" sz="2000" i="1" dirty="0" err="1">
                <a:solidFill>
                  <a:srgbClr val="000000"/>
                </a:solidFill>
                <a:cs typeface="Calibri" panose="020F0502020204030204"/>
              </a:rPr>
              <a:t>Tensorflow</a:t>
            </a:r>
            <a:r>
              <a:rPr lang="en-US" sz="2000" i="1" dirty="0">
                <a:solidFill>
                  <a:srgbClr val="000000"/>
                </a:solidFill>
                <a:cs typeface="Calibri" panose="020F0502020204030204"/>
              </a:rPr>
              <a:t> and other ML software libraries</a:t>
            </a:r>
          </a:p>
          <a:p>
            <a:endParaRPr lang="en-US" sz="2000" i="1" dirty="0">
              <a:solidFill>
                <a:srgbClr val="000000"/>
              </a:solidFill>
              <a:cs typeface="Calibri" panose="020F0502020204030204"/>
            </a:endParaRPr>
          </a:p>
          <a:p>
            <a:r>
              <a:rPr lang="en-US" sz="2800" b="1" i="1" dirty="0">
                <a:solidFill>
                  <a:srgbClr val="000000"/>
                </a:solidFill>
                <a:cs typeface="Calibri" panose="020F0502020204030204"/>
              </a:rPr>
              <a:t>Software: </a:t>
            </a:r>
          </a:p>
          <a:p>
            <a:r>
              <a:rPr lang="en-US" sz="2000" i="1" dirty="0">
                <a:solidFill>
                  <a:srgbClr val="000000"/>
                </a:solidFill>
                <a:cs typeface="Calibri" panose="020F0502020204030204"/>
              </a:rPr>
              <a:t>Anaconda (includes Scikit-learn </a:t>
            </a:r>
            <a:r>
              <a:rPr lang="en-US" sz="2000" i="1" dirty="0" err="1">
                <a:solidFill>
                  <a:srgbClr val="000000"/>
                </a:solidFill>
                <a:cs typeface="Calibri" panose="020F0502020204030204"/>
              </a:rPr>
              <a:t>ans</a:t>
            </a:r>
            <a:r>
              <a:rPr lang="en-US" sz="2000" i="1" dirty="0">
                <a:solidFill>
                  <a:srgbClr val="000000"/>
                </a:solidFill>
                <a:cs typeface="Calibri" panose="020F0502020204030204"/>
              </a:rPr>
              <a:t> </a:t>
            </a:r>
            <a:r>
              <a:rPr lang="en-US" sz="2000" i="1" dirty="0" err="1">
                <a:solidFill>
                  <a:srgbClr val="000000"/>
                </a:solidFill>
                <a:cs typeface="Calibri" panose="020F0502020204030204"/>
              </a:rPr>
              <a:t>Scipy</a:t>
            </a:r>
            <a:r>
              <a:rPr lang="en-US" sz="2000" i="1" dirty="0">
                <a:solidFill>
                  <a:srgbClr val="000000"/>
                </a:solidFill>
                <a:cs typeface="Calibri" panose="020F0502020204030204"/>
              </a:rPr>
              <a:t>)</a:t>
            </a:r>
          </a:p>
          <a:p>
            <a:r>
              <a:rPr lang="en-US" sz="2000" i="1" dirty="0">
                <a:solidFill>
                  <a:srgbClr val="000000"/>
                </a:solidFill>
                <a:cs typeface="Calibri" panose="020F0502020204030204"/>
                <a:hlinkClick r:id="rId2"/>
              </a:rPr>
              <a:t>https://www.anaconda.com/products/individual</a:t>
            </a:r>
            <a:endParaRPr lang="en-US" sz="2000" i="1" dirty="0">
              <a:solidFill>
                <a:srgbClr val="000000"/>
              </a:solidFill>
              <a:cs typeface="Calibri" panose="020F0502020204030204"/>
            </a:endParaRPr>
          </a:p>
          <a:p>
            <a:r>
              <a:rPr lang="en-US" sz="2000" i="1" dirty="0" err="1">
                <a:solidFill>
                  <a:srgbClr val="000000"/>
                </a:solidFill>
                <a:cs typeface="Calibri" panose="020F0502020204030204"/>
              </a:rPr>
              <a:t>Tensorflow</a:t>
            </a:r>
            <a:r>
              <a:rPr lang="en-US" sz="2000" i="1" dirty="0">
                <a:solidFill>
                  <a:srgbClr val="000000"/>
                </a:solidFill>
                <a:cs typeface="Calibri" panose="020F0502020204030204"/>
              </a:rPr>
              <a:t> – run the following command from Anaconda prompt:</a:t>
            </a:r>
          </a:p>
          <a:p>
            <a:r>
              <a:rPr lang="en-US" sz="2000" i="1" dirty="0">
                <a:solidFill>
                  <a:srgbClr val="000000"/>
                </a:solidFill>
                <a:cs typeface="Calibri" panose="020F0502020204030204"/>
              </a:rPr>
              <a:t>Pip install </a:t>
            </a:r>
            <a:r>
              <a:rPr lang="en-US" sz="2000" i="1" dirty="0" err="1">
                <a:solidFill>
                  <a:srgbClr val="000000"/>
                </a:solidFill>
                <a:cs typeface="Calibri" panose="020F0502020204030204"/>
              </a:rPr>
              <a:t>tensorflow</a:t>
            </a:r>
            <a:endParaRPr lang="en-US" sz="2000" i="1" dirty="0">
              <a:solidFill>
                <a:srgbClr val="000000"/>
              </a:solidFill>
              <a:cs typeface="Calibri" panose="020F0502020204030204"/>
            </a:endParaRPr>
          </a:p>
          <a:p>
            <a:endParaRPr lang="en-US" sz="2000" i="1" dirty="0">
              <a:solidFill>
                <a:srgbClr val="000000"/>
              </a:solidFill>
              <a:cs typeface="Calibri" panose="020F0502020204030204"/>
            </a:endParaRPr>
          </a:p>
          <a:p>
            <a:r>
              <a:rPr lang="en-US" sz="2800" i="1" dirty="0">
                <a:solidFill>
                  <a:srgbClr val="000000"/>
                </a:solidFill>
                <a:cs typeface="Calibri" panose="020F0502020204030204"/>
              </a:rPr>
              <a:t> </a:t>
            </a:r>
            <a:r>
              <a:rPr lang="en-US" sz="2800" b="1" i="1" dirty="0">
                <a:solidFill>
                  <a:srgbClr val="000000"/>
                </a:solidFill>
                <a:cs typeface="Calibri" panose="020F0502020204030204"/>
              </a:rPr>
              <a:t>Goals:                        </a:t>
            </a:r>
            <a:r>
              <a:rPr lang="en-US" sz="2800" b="1" dirty="0">
                <a:solidFill>
                  <a:srgbClr val="000000"/>
                </a:solidFill>
                <a:cs typeface="Calibri" panose="020F0502020204030204"/>
              </a:rPr>
              <a:t> </a:t>
            </a:r>
          </a:p>
          <a:p>
            <a:r>
              <a:rPr lang="en-US" sz="2000" i="1" dirty="0">
                <a:solidFill>
                  <a:srgbClr val="000000"/>
                </a:solidFill>
                <a:cs typeface="Calibri" panose="020F0502020204030204"/>
              </a:rPr>
              <a:t>- Use ML software libraries for data analysis and decision making</a:t>
            </a:r>
          </a:p>
          <a:p>
            <a:r>
              <a:rPr lang="en-US" sz="2000" i="1" dirty="0">
                <a:solidFill>
                  <a:srgbClr val="000000"/>
                </a:solidFill>
                <a:cs typeface="Calibri" panose="020F0502020204030204"/>
              </a:rPr>
              <a:t>- Read books and papers related to ML</a:t>
            </a:r>
          </a:p>
          <a:p>
            <a:pPr marL="342900" indent="-342900">
              <a:buFontTx/>
              <a:buChar char="-"/>
            </a:pPr>
            <a:endParaRPr lang="en-US" sz="2000" i="1" dirty="0">
              <a:solidFill>
                <a:srgbClr val="000000"/>
              </a:solidFill>
              <a:cs typeface="Calibri" panose="020F0502020204030204"/>
            </a:endParaRPr>
          </a:p>
          <a:p>
            <a:r>
              <a:rPr lang="en-US" sz="2800" b="1" i="1" dirty="0">
                <a:solidFill>
                  <a:srgbClr val="000000"/>
                </a:solidFill>
                <a:cs typeface="Calibri" panose="020F0502020204030204"/>
              </a:rPr>
              <a:t> Prerequisites:</a:t>
            </a:r>
          </a:p>
          <a:p>
            <a:r>
              <a:rPr lang="en-US" sz="2000" i="1" dirty="0"/>
              <a:t>- basic knowledge of Python</a:t>
            </a:r>
          </a:p>
          <a:p>
            <a:r>
              <a:rPr lang="en-US" sz="2000" i="1" dirty="0"/>
              <a:t>- high school math</a:t>
            </a:r>
          </a:p>
          <a:p>
            <a:endParaRPr lang="en-US" sz="24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49102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65355" y="673093"/>
            <a:ext cx="11461289" cy="6309420"/>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The following class in </a:t>
            </a:r>
            <a:r>
              <a:rPr lang="en-US" altLang="en-US" sz="2000" dirty="0" err="1">
                <a:solidFill>
                  <a:srgbClr val="000000"/>
                </a:solidFill>
                <a:cs typeface="Calibri" panose="020F0502020204030204"/>
              </a:rPr>
              <a:t>scikit</a:t>
            </a:r>
            <a:r>
              <a:rPr lang="en-US" altLang="en-US" sz="2000" dirty="0">
                <a:solidFill>
                  <a:srgbClr val="000000"/>
                </a:solidFill>
                <a:cs typeface="Calibri" panose="020F0502020204030204"/>
              </a:rPr>
              <a:t>-learn implements Linear Support Vector Machine classifier:</a:t>
            </a:r>
          </a:p>
          <a:p>
            <a:r>
              <a:rPr lang="en-US" altLang="en-US" sz="2000" dirty="0">
                <a:solidFill>
                  <a:srgbClr val="000000"/>
                </a:solidFill>
                <a:cs typeface="Calibri" panose="020F0502020204030204"/>
              </a:rPr>
              <a:t>Note </a:t>
            </a:r>
          </a:p>
          <a:p>
            <a:r>
              <a:rPr lang="en-US" altLang="en-US" sz="2000" dirty="0">
                <a:solidFill>
                  <a:srgbClr val="000000"/>
                </a:solidFill>
                <a:cs typeface="Calibri" panose="020F0502020204030204"/>
              </a:rPr>
              <a:t> class </a:t>
            </a:r>
            <a:r>
              <a:rPr lang="en-US" altLang="en-US" sz="2000" b="1" i="1" dirty="0" err="1">
                <a:solidFill>
                  <a:srgbClr val="000000"/>
                </a:solidFill>
                <a:cs typeface="Calibri" panose="020F0502020204030204"/>
              </a:rPr>
              <a:t>sklearn.svm.LinearSVC</a:t>
            </a:r>
            <a:r>
              <a:rPr lang="en-US" altLang="en-US" sz="2000" dirty="0">
                <a:solidFill>
                  <a:srgbClr val="000000"/>
                </a:solidFill>
                <a:cs typeface="Calibri" panose="020F0502020204030204"/>
              </a:rPr>
              <a:t>(penalty='l2', loss='</a:t>
            </a:r>
            <a:r>
              <a:rPr lang="en-US" altLang="en-US" sz="2000" dirty="0" err="1">
                <a:solidFill>
                  <a:srgbClr val="000000"/>
                </a:solidFill>
                <a:cs typeface="Calibri" panose="020F0502020204030204"/>
              </a:rPr>
              <a:t>squared_hinge</a:t>
            </a:r>
            <a:r>
              <a:rPr lang="en-US" altLang="en-US" sz="2000" dirty="0">
                <a:solidFill>
                  <a:srgbClr val="000000"/>
                </a:solidFill>
                <a:cs typeface="Calibri" panose="020F0502020204030204"/>
              </a:rPr>
              <a:t>', dual=True, </a:t>
            </a:r>
            <a:r>
              <a:rPr lang="en-US" altLang="en-US" sz="2000" dirty="0" err="1">
                <a:solidFill>
                  <a:srgbClr val="000000"/>
                </a:solidFill>
                <a:cs typeface="Calibri" panose="020F0502020204030204"/>
              </a:rPr>
              <a:t>tol</a:t>
            </a:r>
            <a:r>
              <a:rPr lang="en-US" altLang="en-US" sz="2000" dirty="0">
                <a:solidFill>
                  <a:srgbClr val="000000"/>
                </a:solidFill>
                <a:cs typeface="Calibri" panose="020F0502020204030204"/>
              </a:rPr>
              <a:t>=0.0001, C=1.0, </a:t>
            </a:r>
            <a:r>
              <a:rPr lang="en-US" altLang="en-US" sz="2000" dirty="0" err="1">
                <a:solidFill>
                  <a:srgbClr val="000000"/>
                </a:solidFill>
                <a:cs typeface="Calibri" panose="020F0502020204030204"/>
              </a:rPr>
              <a:t>multi_class</a:t>
            </a:r>
            <a:r>
              <a:rPr lang="en-US" altLang="en-US" sz="2000" dirty="0">
                <a:solidFill>
                  <a:srgbClr val="000000"/>
                </a:solidFill>
                <a:cs typeface="Calibri" panose="020F0502020204030204"/>
              </a:rPr>
              <a:t>='</a:t>
            </a:r>
            <a:r>
              <a:rPr lang="en-US" altLang="en-US" sz="2000" dirty="0" err="1">
                <a:solidFill>
                  <a:srgbClr val="000000"/>
                </a:solidFill>
                <a:cs typeface="Calibri" panose="020F0502020204030204"/>
              </a:rPr>
              <a:t>ovr</a:t>
            </a:r>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fit_intercept</a:t>
            </a:r>
            <a:r>
              <a:rPr lang="en-US" altLang="en-US" sz="2000" dirty="0">
                <a:solidFill>
                  <a:srgbClr val="000000"/>
                </a:solidFill>
                <a:cs typeface="Calibri" panose="020F0502020204030204"/>
              </a:rPr>
              <a:t>=True, </a:t>
            </a:r>
            <a:r>
              <a:rPr lang="en-US" altLang="en-US" sz="2000" dirty="0" err="1">
                <a:solidFill>
                  <a:srgbClr val="000000"/>
                </a:solidFill>
                <a:cs typeface="Calibri" panose="020F0502020204030204"/>
              </a:rPr>
              <a:t>intercept_scaling</a:t>
            </a:r>
            <a:r>
              <a:rPr lang="en-US" altLang="en-US" sz="2000" dirty="0">
                <a:solidFill>
                  <a:srgbClr val="000000"/>
                </a:solidFill>
                <a:cs typeface="Calibri" panose="020F0502020204030204"/>
              </a:rPr>
              <a:t>=1, </a:t>
            </a:r>
            <a:r>
              <a:rPr lang="en-US" altLang="en-US" sz="2000" dirty="0" err="1">
                <a:solidFill>
                  <a:srgbClr val="000000"/>
                </a:solidFill>
                <a:cs typeface="Calibri" panose="020F0502020204030204"/>
              </a:rPr>
              <a:t>class_weight</a:t>
            </a:r>
            <a:r>
              <a:rPr lang="en-US" altLang="en-US" sz="2000" dirty="0">
                <a:solidFill>
                  <a:srgbClr val="000000"/>
                </a:solidFill>
                <a:cs typeface="Calibri" panose="020F0502020204030204"/>
              </a:rPr>
              <a:t>=None, verbose=0, </a:t>
            </a:r>
            <a:r>
              <a:rPr lang="en-US" altLang="en-US" sz="2000" dirty="0" err="1">
                <a:solidFill>
                  <a:srgbClr val="000000"/>
                </a:solidFill>
                <a:cs typeface="Calibri" panose="020F0502020204030204"/>
              </a:rPr>
              <a:t>random_state</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max_iter</a:t>
            </a:r>
            <a:r>
              <a:rPr lang="en-US" altLang="en-US" sz="2000" dirty="0">
                <a:solidFill>
                  <a:srgbClr val="000000"/>
                </a:solidFill>
                <a:cs typeface="Calibri" panose="020F0502020204030204"/>
              </a:rPr>
              <a:t>=1000</a:t>
            </a:r>
          </a:p>
          <a:p>
            <a:endParaRPr lang="en-US" sz="2000" dirty="0">
              <a:solidFill>
                <a:srgbClr val="000000"/>
              </a:solidFill>
              <a:cs typeface="Calibri" panose="020F0502020204030204"/>
            </a:endParaRPr>
          </a:p>
          <a:p>
            <a:r>
              <a:rPr lang="en-US" sz="2000" dirty="0">
                <a:solidFill>
                  <a:srgbClr val="000000"/>
                </a:solidFill>
                <a:cs typeface="Calibri" panose="020F0502020204030204"/>
              </a:rPr>
              <a:t>The following code applies Linear Support Vector Classification to airplane data:</a:t>
            </a:r>
          </a:p>
          <a:p>
            <a:r>
              <a:rPr lang="en-US" sz="800" dirty="0" err="1">
                <a:solidFill>
                  <a:srgbClr val="000000"/>
                </a:solidFill>
                <a:latin typeface="Courier New" panose="02070309020205020404" pitchFamily="49" charset="0"/>
                <a:cs typeface="Courier New" panose="02070309020205020404" pitchFamily="49" charset="0"/>
              </a:rPr>
              <a:t>X_bomber_mass</a:t>
            </a:r>
            <a:r>
              <a:rPr lang="en-US" sz="800" dirty="0">
                <a:solidFill>
                  <a:srgbClr val="000000"/>
                </a:solidFill>
                <a:latin typeface="Courier New" panose="02070309020205020404" pitchFamily="49" charset="0"/>
                <a:cs typeface="Courier New" panose="02070309020205020404" pitchFamily="49" charset="0"/>
              </a:rPr>
              <a:t> = [1.0, 1.5, 2, 2.1,3.1]</a:t>
            </a:r>
          </a:p>
          <a:p>
            <a:r>
              <a:rPr lang="en-US" sz="800" dirty="0" err="1">
                <a:solidFill>
                  <a:srgbClr val="000000"/>
                </a:solidFill>
                <a:latin typeface="Courier New" panose="02070309020205020404" pitchFamily="49" charset="0"/>
                <a:cs typeface="Courier New" panose="02070309020205020404" pitchFamily="49" charset="0"/>
              </a:rPr>
              <a:t>X_bomber_speed</a:t>
            </a:r>
            <a:r>
              <a:rPr lang="en-US" sz="800" dirty="0">
                <a:solidFill>
                  <a:srgbClr val="000000"/>
                </a:solidFill>
                <a:latin typeface="Courier New" panose="02070309020205020404" pitchFamily="49" charset="0"/>
                <a:cs typeface="Courier New" panose="02070309020205020404" pitchFamily="49" charset="0"/>
              </a:rPr>
              <a:t> = [ 1.1, 1.2, 1.3, 1.4, 1.5]</a:t>
            </a:r>
          </a:p>
          <a:p>
            <a:r>
              <a:rPr lang="en-US" sz="800" dirty="0" err="1">
                <a:solidFill>
                  <a:srgbClr val="000000"/>
                </a:solidFill>
                <a:latin typeface="Courier New" panose="02070309020205020404" pitchFamily="49" charset="0"/>
                <a:cs typeface="Courier New" panose="02070309020205020404" pitchFamily="49" charset="0"/>
              </a:rPr>
              <a:t>X_fighter_mass</a:t>
            </a:r>
            <a:r>
              <a:rPr lang="en-US" sz="800" dirty="0">
                <a:solidFill>
                  <a:srgbClr val="000000"/>
                </a:solidFill>
                <a:latin typeface="Courier New" panose="02070309020205020404" pitchFamily="49" charset="0"/>
                <a:cs typeface="Courier New" panose="02070309020205020404" pitchFamily="49" charset="0"/>
              </a:rPr>
              <a:t> = [0.1,0.15, 0.2 , 0.5, 1.6 ]</a:t>
            </a:r>
          </a:p>
          <a:p>
            <a:r>
              <a:rPr lang="en-US" sz="800" dirty="0" err="1">
                <a:solidFill>
                  <a:srgbClr val="000000"/>
                </a:solidFill>
                <a:latin typeface="Courier New" panose="02070309020205020404" pitchFamily="49" charset="0"/>
                <a:cs typeface="Courier New" panose="02070309020205020404" pitchFamily="49" charset="0"/>
              </a:rPr>
              <a:t>X_fighter_speed</a:t>
            </a:r>
            <a:r>
              <a:rPr lang="en-US" sz="800" dirty="0">
                <a:solidFill>
                  <a:srgbClr val="000000"/>
                </a:solidFill>
                <a:latin typeface="Courier New" panose="02070309020205020404" pitchFamily="49" charset="0"/>
                <a:cs typeface="Courier New" panose="02070309020205020404" pitchFamily="49" charset="0"/>
              </a:rPr>
              <a:t> = [0.3, 0.4, 0.5, 0.6, 0.7]</a:t>
            </a:r>
          </a:p>
          <a:p>
            <a:r>
              <a:rPr lang="en-US" sz="800" dirty="0">
                <a:latin typeface="Courier New" panose="02070309020205020404" pitchFamily="49" charset="0"/>
                <a:cs typeface="Courier New" panose="02070309020205020404" pitchFamily="49" charset="0"/>
              </a:rPr>
              <a:t>x=list(zip(</a:t>
            </a:r>
            <a:r>
              <a:rPr lang="en-US" sz="800" dirty="0" err="1">
                <a:latin typeface="Courier New" panose="02070309020205020404" pitchFamily="49" charset="0"/>
                <a:cs typeface="Courier New" panose="02070309020205020404" pitchFamily="49" charset="0"/>
              </a:rPr>
              <a:t>X_bomber_mass,X_bomber_speed</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x1=list(zip(</a:t>
            </a:r>
            <a:r>
              <a:rPr lang="en-US" sz="800" dirty="0" err="1">
                <a:latin typeface="Courier New" panose="02070309020205020404" pitchFamily="49" charset="0"/>
                <a:cs typeface="Courier New" panose="02070309020205020404" pitchFamily="49" charset="0"/>
              </a:rPr>
              <a:t>X_fighter_mass,X_fighter_speed</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x.extend</a:t>
            </a:r>
            <a:r>
              <a:rPr lang="en-US" sz="800" dirty="0">
                <a:latin typeface="Courier New" panose="02070309020205020404" pitchFamily="49" charset="0"/>
                <a:cs typeface="Courier New" panose="02070309020205020404" pitchFamily="49" charset="0"/>
              </a:rPr>
              <a:t>(x1)</a:t>
            </a:r>
          </a:p>
          <a:p>
            <a:r>
              <a:rPr lang="en-US" sz="800" dirty="0">
                <a:latin typeface="Courier New" panose="02070309020205020404" pitchFamily="49" charset="0"/>
                <a:cs typeface="Courier New" panose="02070309020205020404" pitchFamily="49" charset="0"/>
              </a:rPr>
              <a:t>y=[0,0,0,0,0,1,1,1,1,1]</a:t>
            </a:r>
          </a:p>
          <a:p>
            <a:r>
              <a:rPr lang="en-US" sz="800" dirty="0">
                <a:latin typeface="Courier New" panose="02070309020205020404" pitchFamily="49" charset="0"/>
                <a:cs typeface="Courier New" panose="02070309020205020404" pitchFamily="49" charset="0"/>
              </a:rPr>
              <a:t>svc=</a:t>
            </a:r>
            <a:r>
              <a:rPr lang="en-US" sz="800" dirty="0" err="1">
                <a:latin typeface="Courier New" panose="02070309020205020404" pitchFamily="49" charset="0"/>
                <a:cs typeface="Courier New" panose="02070309020205020404" pitchFamily="49" charset="0"/>
              </a:rPr>
              <a:t>svm.LinearSVC</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svcfit</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svc.fit</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x,y</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svcfit.predict</a:t>
            </a:r>
            <a:r>
              <a:rPr lang="en-US" sz="800" dirty="0">
                <a:latin typeface="Courier New" panose="02070309020205020404" pitchFamily="49" charset="0"/>
                <a:cs typeface="Courier New" panose="02070309020205020404" pitchFamily="49" charset="0"/>
              </a:rPr>
              <a:t>(x)</a:t>
            </a:r>
          </a:p>
          <a:p>
            <a:endParaRPr lang="en-US" sz="800" dirty="0">
              <a:latin typeface="Courier New" panose="02070309020205020404" pitchFamily="49" charset="0"/>
              <a:cs typeface="Courier New" panose="02070309020205020404" pitchFamily="49" charset="0"/>
            </a:endParaRPr>
          </a:p>
          <a:p>
            <a:r>
              <a:rPr lang="en-US" sz="2000" dirty="0">
                <a:solidFill>
                  <a:srgbClr val="000000"/>
                </a:solidFill>
                <a:cs typeface="Arial" panose="020B0604020202020204" pitchFamily="34" charset="0"/>
              </a:rPr>
              <a:t>If default value for constant C is 1.0 </a:t>
            </a:r>
            <a:r>
              <a:rPr lang="en-US" sz="2000" dirty="0">
                <a:solidFill>
                  <a:srgbClr val="000000"/>
                </a:solidFill>
                <a:latin typeface="Courant" panose="02000509030000020004" pitchFamily="49" charset="0"/>
                <a:cs typeface="Arial" panose="020B0604020202020204" pitchFamily="34" charset="0"/>
              </a:rPr>
              <a:t>.predict(x)</a:t>
            </a:r>
            <a:r>
              <a:rPr lang="en-US" sz="2000" dirty="0">
                <a:solidFill>
                  <a:srgbClr val="000000"/>
                </a:solidFill>
                <a:cs typeface="Arial" panose="020B0604020202020204" pitchFamily="34" charset="0"/>
              </a:rPr>
              <a:t> does not classify all input data correctly. However if C is increased (penalty for misclassification is increased) all input data points are classified correctly.</a:t>
            </a:r>
          </a:p>
          <a:p>
            <a:endParaRPr lang="en-US" sz="2000" dirty="0">
              <a:solidFill>
                <a:srgbClr val="000000"/>
              </a:solidFill>
              <a:latin typeface="Courant" panose="02000509030000020004" pitchFamily="49" charset="0"/>
              <a:cs typeface="Arial" panose="020B0604020202020204" pitchFamily="34" charset="0"/>
            </a:endParaRPr>
          </a:p>
          <a:p>
            <a:r>
              <a:rPr lang="pt-BR" sz="2000" b="1" i="1" dirty="0">
                <a:solidFill>
                  <a:prstClr val="black"/>
                </a:solidFill>
              </a:rPr>
              <a:t>Exercise</a:t>
            </a:r>
            <a:r>
              <a:rPr lang="pt-BR" sz="2000" dirty="0">
                <a:solidFill>
                  <a:prstClr val="black"/>
                </a:solidFill>
              </a:rPr>
              <a:t>: add one data point to the dataset so the data becomes linearly </a:t>
            </a:r>
          </a:p>
          <a:p>
            <a:r>
              <a:rPr lang="pt-BR" sz="2000" dirty="0">
                <a:solidFill>
                  <a:prstClr val="black"/>
                </a:solidFill>
              </a:rPr>
              <a:t>non-separable and modify the above code so that this new datapoint </a:t>
            </a:r>
          </a:p>
          <a:p>
            <a:r>
              <a:rPr lang="pt-BR" sz="2000" dirty="0">
                <a:solidFill>
                  <a:prstClr val="black"/>
                </a:solidFill>
              </a:rPr>
              <a:t>is misclassified but old points are classified correctly.  </a:t>
            </a:r>
          </a:p>
          <a:p>
            <a:r>
              <a:rPr lang="pt-BR" sz="2000" dirty="0">
                <a:solidFill>
                  <a:prstClr val="black"/>
                </a:solidFill>
              </a:rPr>
              <a:t>For example, add the points as in the picture</a:t>
            </a:r>
          </a:p>
          <a:p>
            <a:endParaRPr lang="en-US" sz="2000" b="1" dirty="0">
              <a:solidFill>
                <a:srgbClr val="000000"/>
              </a:solidFill>
              <a:latin typeface="Courant" panose="02000509030000020004" pitchFamily="49" charset="0"/>
              <a:cs typeface="Arial" panose="020B0604020202020204" pitchFamily="34" charset="0"/>
            </a:endParaRPr>
          </a:p>
        </p:txBody>
      </p:sp>
      <p:pic>
        <p:nvPicPr>
          <p:cNvPr id="5" name="Picture 4">
            <a:extLst>
              <a:ext uri="{FF2B5EF4-FFF2-40B4-BE49-F238E27FC236}">
                <a16:creationId xmlns:a16="http://schemas.microsoft.com/office/drawing/2014/main" id="{055E3830-CE95-4636-BE24-EBD4AFB588C8}"/>
              </a:ext>
            </a:extLst>
          </p:cNvPr>
          <p:cNvPicPr>
            <a:picLocks noChangeAspect="1"/>
          </p:cNvPicPr>
          <p:nvPr/>
        </p:nvPicPr>
        <p:blipFill>
          <a:blip r:embed="rId2"/>
          <a:stretch>
            <a:fillRect/>
          </a:stretch>
        </p:blipFill>
        <p:spPr>
          <a:xfrm>
            <a:off x="8069899" y="5244353"/>
            <a:ext cx="2312966" cy="1554313"/>
          </a:xfrm>
          <a:prstGeom prst="rect">
            <a:avLst/>
          </a:prstGeom>
        </p:spPr>
      </p:pic>
    </p:spTree>
    <p:extLst>
      <p:ext uri="{BB962C8B-B14F-4D97-AF65-F5344CB8AC3E}">
        <p14:creationId xmlns:p14="http://schemas.microsoft.com/office/powerpoint/2010/main" val="1056050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417250" y="594804"/>
            <a:ext cx="11409394" cy="6647974"/>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Example: train Linear SVM with airplane data. plot support vectors</a:t>
            </a:r>
            <a:endParaRPr lang="en-US" sz="2000" dirty="0">
              <a:solidFill>
                <a:srgbClr val="000000"/>
              </a:solidFill>
              <a:cs typeface="Calibri" panose="020F0502020204030204"/>
            </a:endParaRPr>
          </a:p>
          <a:p>
            <a:r>
              <a:rPr lang="en-US" sz="900" b="1" dirty="0">
                <a:solidFill>
                  <a:srgbClr val="000000"/>
                </a:solidFill>
                <a:latin typeface="Courant" panose="02000509030000020004" pitchFamily="49" charset="0"/>
                <a:cs typeface="Arial" panose="020B0604020202020204" pitchFamily="34" charset="0"/>
              </a:rPr>
              <a:t>import </a:t>
            </a:r>
            <a:r>
              <a:rPr lang="en-US" sz="900" b="1" dirty="0" err="1">
                <a:solidFill>
                  <a:srgbClr val="000000"/>
                </a:solidFill>
                <a:latin typeface="Courant" panose="02000509030000020004" pitchFamily="49" charset="0"/>
                <a:cs typeface="Arial" panose="020B0604020202020204" pitchFamily="34" charset="0"/>
              </a:rPr>
              <a:t>numpy</a:t>
            </a:r>
            <a:r>
              <a:rPr lang="en-US" sz="900" b="1" dirty="0">
                <a:solidFill>
                  <a:srgbClr val="000000"/>
                </a:solidFill>
                <a:latin typeface="Courant" panose="02000509030000020004" pitchFamily="49" charset="0"/>
                <a:cs typeface="Arial" panose="020B0604020202020204" pitchFamily="34" charset="0"/>
              </a:rPr>
              <a:t> as np</a:t>
            </a:r>
          </a:p>
          <a:p>
            <a:r>
              <a:rPr lang="en-US" sz="900" b="1" dirty="0">
                <a:solidFill>
                  <a:srgbClr val="000000"/>
                </a:solidFill>
                <a:latin typeface="Courant" panose="02000509030000020004" pitchFamily="49" charset="0"/>
                <a:cs typeface="Arial" panose="020B0604020202020204" pitchFamily="34" charset="0"/>
              </a:rPr>
              <a:t>import </a:t>
            </a:r>
            <a:r>
              <a:rPr lang="en-US" sz="900" b="1" dirty="0" err="1">
                <a:solidFill>
                  <a:srgbClr val="000000"/>
                </a:solidFill>
                <a:latin typeface="Courant" panose="02000509030000020004" pitchFamily="49" charset="0"/>
                <a:cs typeface="Arial" panose="020B0604020202020204" pitchFamily="34" charset="0"/>
              </a:rPr>
              <a:t>matplotlib.pyplot</a:t>
            </a:r>
            <a:r>
              <a:rPr lang="en-US" sz="900" b="1" dirty="0">
                <a:solidFill>
                  <a:srgbClr val="000000"/>
                </a:solidFill>
                <a:latin typeface="Courant" panose="02000509030000020004" pitchFamily="49" charset="0"/>
                <a:cs typeface="Arial" panose="020B0604020202020204" pitchFamily="34" charset="0"/>
              </a:rPr>
              <a:t> as </a:t>
            </a:r>
            <a:r>
              <a:rPr lang="en-US" sz="900" b="1" dirty="0" err="1">
                <a:solidFill>
                  <a:srgbClr val="000000"/>
                </a:solidFill>
                <a:latin typeface="Courant" panose="02000509030000020004" pitchFamily="49" charset="0"/>
                <a:cs typeface="Arial" panose="020B0604020202020204" pitchFamily="34" charset="0"/>
              </a:rPr>
              <a:t>plt</a:t>
            </a:r>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from </a:t>
            </a:r>
            <a:r>
              <a:rPr lang="en-US" sz="900" b="1" dirty="0" err="1">
                <a:solidFill>
                  <a:srgbClr val="000000"/>
                </a:solidFill>
                <a:latin typeface="Courant" panose="02000509030000020004" pitchFamily="49" charset="0"/>
                <a:cs typeface="Arial" panose="020B0604020202020204" pitchFamily="34" charset="0"/>
              </a:rPr>
              <a:t>sklearn.datasets</a:t>
            </a:r>
            <a:r>
              <a:rPr lang="en-US" sz="900" b="1" dirty="0">
                <a:solidFill>
                  <a:srgbClr val="000000"/>
                </a:solidFill>
                <a:latin typeface="Courant" panose="02000509030000020004" pitchFamily="49" charset="0"/>
                <a:cs typeface="Arial" panose="020B0604020202020204" pitchFamily="34" charset="0"/>
              </a:rPr>
              <a:t> import </a:t>
            </a:r>
            <a:r>
              <a:rPr lang="en-US" sz="900" b="1" dirty="0" err="1">
                <a:solidFill>
                  <a:srgbClr val="000000"/>
                </a:solidFill>
                <a:latin typeface="Courant" panose="02000509030000020004" pitchFamily="49" charset="0"/>
                <a:cs typeface="Arial" panose="020B0604020202020204" pitchFamily="34" charset="0"/>
              </a:rPr>
              <a:t>make_blobs</a:t>
            </a:r>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from </a:t>
            </a:r>
            <a:r>
              <a:rPr lang="en-US" sz="900" b="1" dirty="0" err="1">
                <a:solidFill>
                  <a:srgbClr val="000000"/>
                </a:solidFill>
                <a:latin typeface="Courant" panose="02000509030000020004" pitchFamily="49" charset="0"/>
                <a:cs typeface="Arial" panose="020B0604020202020204" pitchFamily="34" charset="0"/>
              </a:rPr>
              <a:t>sklearn.svm</a:t>
            </a:r>
            <a:r>
              <a:rPr lang="en-US" sz="900" b="1" dirty="0">
                <a:solidFill>
                  <a:srgbClr val="000000"/>
                </a:solidFill>
                <a:latin typeface="Courant" panose="02000509030000020004" pitchFamily="49" charset="0"/>
                <a:cs typeface="Arial" panose="020B0604020202020204" pitchFamily="34" charset="0"/>
              </a:rPr>
              <a:t> import </a:t>
            </a:r>
            <a:r>
              <a:rPr lang="en-US" sz="900" b="1" dirty="0" err="1">
                <a:solidFill>
                  <a:srgbClr val="000000"/>
                </a:solidFill>
                <a:latin typeface="Courant" panose="02000509030000020004" pitchFamily="49" charset="0"/>
                <a:cs typeface="Arial" panose="020B0604020202020204" pitchFamily="34" charset="0"/>
              </a:rPr>
              <a:t>LinearSVC</a:t>
            </a:r>
            <a:endParaRPr lang="en-US" sz="900" b="1" dirty="0">
              <a:solidFill>
                <a:srgbClr val="000000"/>
              </a:solidFill>
              <a:latin typeface="Courant" panose="02000509030000020004" pitchFamily="49" charset="0"/>
              <a:cs typeface="Arial" panose="020B0604020202020204" pitchFamily="34" charset="0"/>
            </a:endParaRP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X_bomber_mass</a:t>
            </a:r>
            <a:r>
              <a:rPr lang="en-US" sz="900" b="1" dirty="0">
                <a:solidFill>
                  <a:srgbClr val="000000"/>
                </a:solidFill>
                <a:latin typeface="Courant" panose="02000509030000020004" pitchFamily="49" charset="0"/>
                <a:cs typeface="Arial" panose="020B0604020202020204" pitchFamily="34" charset="0"/>
              </a:rPr>
              <a:t> = [1.0, 1.5, 2, 2.1,3.1]</a:t>
            </a:r>
          </a:p>
          <a:p>
            <a:r>
              <a:rPr lang="en-US" sz="900" b="1" dirty="0" err="1">
                <a:solidFill>
                  <a:srgbClr val="000000"/>
                </a:solidFill>
                <a:latin typeface="Courant" panose="02000509030000020004" pitchFamily="49" charset="0"/>
                <a:cs typeface="Arial" panose="020B0604020202020204" pitchFamily="34" charset="0"/>
              </a:rPr>
              <a:t>X_bomber_speed</a:t>
            </a:r>
            <a:r>
              <a:rPr lang="en-US" sz="900" b="1" dirty="0">
                <a:solidFill>
                  <a:srgbClr val="000000"/>
                </a:solidFill>
                <a:latin typeface="Courant" panose="02000509030000020004" pitchFamily="49" charset="0"/>
                <a:cs typeface="Arial" panose="020B0604020202020204" pitchFamily="34" charset="0"/>
              </a:rPr>
              <a:t> = [ 1.1, 1.2, 1.3, 1.4, 1.5]</a:t>
            </a:r>
          </a:p>
          <a:p>
            <a:r>
              <a:rPr lang="en-US" sz="900" b="1" dirty="0" err="1">
                <a:solidFill>
                  <a:srgbClr val="000000"/>
                </a:solidFill>
                <a:latin typeface="Courant" panose="02000509030000020004" pitchFamily="49" charset="0"/>
                <a:cs typeface="Arial" panose="020B0604020202020204" pitchFamily="34" charset="0"/>
              </a:rPr>
              <a:t>X_fighter_mass</a:t>
            </a:r>
            <a:r>
              <a:rPr lang="en-US" sz="900" b="1" dirty="0">
                <a:solidFill>
                  <a:srgbClr val="000000"/>
                </a:solidFill>
                <a:latin typeface="Courant" panose="02000509030000020004" pitchFamily="49" charset="0"/>
                <a:cs typeface="Arial" panose="020B0604020202020204" pitchFamily="34" charset="0"/>
              </a:rPr>
              <a:t> = [0.1,0.15, 0.2 , 0.5, 1.6 ]</a:t>
            </a:r>
          </a:p>
          <a:p>
            <a:r>
              <a:rPr lang="en-US" sz="900" b="1" dirty="0" err="1">
                <a:solidFill>
                  <a:srgbClr val="000000"/>
                </a:solidFill>
                <a:latin typeface="Courant" panose="02000509030000020004" pitchFamily="49" charset="0"/>
                <a:cs typeface="Arial" panose="020B0604020202020204" pitchFamily="34" charset="0"/>
              </a:rPr>
              <a:t>X_fighter_speed</a:t>
            </a:r>
            <a:r>
              <a:rPr lang="en-US" sz="900" b="1" dirty="0">
                <a:solidFill>
                  <a:srgbClr val="000000"/>
                </a:solidFill>
                <a:latin typeface="Courant" panose="02000509030000020004" pitchFamily="49" charset="0"/>
                <a:cs typeface="Arial" panose="020B0604020202020204" pitchFamily="34" charset="0"/>
              </a:rPr>
              <a:t> = [0.3, 0.4, 0.5, 0.6, 0.7]</a:t>
            </a:r>
          </a:p>
          <a:p>
            <a:r>
              <a:rPr lang="en-US" sz="900" b="1" dirty="0">
                <a:solidFill>
                  <a:srgbClr val="000000"/>
                </a:solidFill>
                <a:latin typeface="Courant" panose="02000509030000020004" pitchFamily="49" charset="0"/>
                <a:cs typeface="Arial" panose="020B0604020202020204" pitchFamily="34" charset="0"/>
              </a:rPr>
              <a:t>X=list(zip(</a:t>
            </a:r>
            <a:r>
              <a:rPr lang="en-US" sz="900" b="1" dirty="0" err="1">
                <a:solidFill>
                  <a:srgbClr val="000000"/>
                </a:solidFill>
                <a:latin typeface="Courant" panose="02000509030000020004" pitchFamily="49" charset="0"/>
                <a:cs typeface="Arial" panose="020B0604020202020204" pitchFamily="34" charset="0"/>
              </a:rPr>
              <a:t>X_bomber_mass,X_bomber_speed</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x1=list(zip(</a:t>
            </a:r>
            <a:r>
              <a:rPr lang="en-US" sz="900" b="1" dirty="0" err="1">
                <a:solidFill>
                  <a:srgbClr val="000000"/>
                </a:solidFill>
                <a:latin typeface="Courant" panose="02000509030000020004" pitchFamily="49" charset="0"/>
                <a:cs typeface="Arial" panose="020B0604020202020204" pitchFamily="34" charset="0"/>
              </a:rPr>
              <a:t>X_fighter_mass,X_fighter_speed</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X.extend</a:t>
            </a:r>
            <a:r>
              <a:rPr lang="en-US" sz="900" b="1" dirty="0">
                <a:solidFill>
                  <a:srgbClr val="000000"/>
                </a:solidFill>
                <a:latin typeface="Courant" panose="02000509030000020004" pitchFamily="49" charset="0"/>
                <a:cs typeface="Arial" panose="020B0604020202020204" pitchFamily="34" charset="0"/>
              </a:rPr>
              <a:t>(x1)</a:t>
            </a:r>
          </a:p>
          <a:p>
            <a:r>
              <a:rPr lang="en-US" sz="900" b="1" dirty="0">
                <a:solidFill>
                  <a:srgbClr val="000000"/>
                </a:solidFill>
                <a:latin typeface="Courant" panose="02000509030000020004" pitchFamily="49" charset="0"/>
                <a:cs typeface="Arial" panose="020B0604020202020204" pitchFamily="34" charset="0"/>
              </a:rPr>
              <a:t>X=</a:t>
            </a:r>
            <a:r>
              <a:rPr lang="en-US" sz="900" b="1" dirty="0" err="1">
                <a:solidFill>
                  <a:srgbClr val="000000"/>
                </a:solidFill>
                <a:latin typeface="Courant" panose="02000509030000020004" pitchFamily="49" charset="0"/>
                <a:cs typeface="Arial" panose="020B0604020202020204" pitchFamily="34" charset="0"/>
              </a:rPr>
              <a:t>np.array</a:t>
            </a:r>
            <a:r>
              <a:rPr lang="en-US" sz="900" b="1" dirty="0">
                <a:solidFill>
                  <a:srgbClr val="000000"/>
                </a:solidFill>
                <a:latin typeface="Courant" panose="02000509030000020004" pitchFamily="49" charset="0"/>
                <a:cs typeface="Arial" panose="020B0604020202020204" pitchFamily="34" charset="0"/>
              </a:rPr>
              <a:t>(X)</a:t>
            </a:r>
          </a:p>
          <a:p>
            <a:r>
              <a:rPr lang="en-US" sz="900" b="1" dirty="0">
                <a:solidFill>
                  <a:srgbClr val="000000"/>
                </a:solidFill>
                <a:latin typeface="Courant" panose="02000509030000020004" pitchFamily="49" charset="0"/>
                <a:cs typeface="Arial" panose="020B0604020202020204" pitchFamily="34" charset="0"/>
              </a:rPr>
              <a:t>y=[0,0,0,0,0,1,1,1,1,1]</a:t>
            </a:r>
          </a:p>
          <a:p>
            <a:r>
              <a:rPr lang="en-US" sz="900" b="1" dirty="0">
                <a:solidFill>
                  <a:srgbClr val="000000"/>
                </a:solidFill>
                <a:latin typeface="Courant" panose="02000509030000020004" pitchFamily="49" charset="0"/>
                <a:cs typeface="Arial" panose="020B0604020202020204" pitchFamily="34" charset="0"/>
              </a:rPr>
              <a:t>y=</a:t>
            </a:r>
            <a:r>
              <a:rPr lang="en-US" sz="900" b="1" dirty="0" err="1">
                <a:solidFill>
                  <a:srgbClr val="000000"/>
                </a:solidFill>
                <a:latin typeface="Courant" panose="02000509030000020004" pitchFamily="49" charset="0"/>
                <a:cs typeface="Arial" panose="020B0604020202020204" pitchFamily="34" charset="0"/>
              </a:rPr>
              <a:t>np.array</a:t>
            </a:r>
            <a:r>
              <a:rPr lang="en-US" sz="900" b="1" dirty="0">
                <a:solidFill>
                  <a:srgbClr val="000000"/>
                </a:solidFill>
                <a:latin typeface="Courant" panose="02000509030000020004" pitchFamily="49" charset="0"/>
                <a:cs typeface="Arial" panose="020B0604020202020204" pitchFamily="34" charset="0"/>
              </a:rPr>
              <a:t>(y)</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plt.figure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figsize</a:t>
            </a:r>
            <a:r>
              <a:rPr lang="en-US" sz="900" b="1" dirty="0">
                <a:solidFill>
                  <a:srgbClr val="000000"/>
                </a:solidFill>
                <a:latin typeface="Courant" panose="02000509030000020004" pitchFamily="49" charset="0"/>
                <a:cs typeface="Arial" panose="020B0604020202020204" pitchFamily="34" charset="0"/>
              </a:rPr>
              <a:t>=(5, 5))</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 "hinge" is the standard SVM loss</a:t>
            </a:r>
          </a:p>
          <a:p>
            <a:r>
              <a:rPr lang="en-US" sz="900" b="1" dirty="0" err="1">
                <a:solidFill>
                  <a:srgbClr val="000000"/>
                </a:solidFill>
                <a:latin typeface="Courant" panose="02000509030000020004" pitchFamily="49" charset="0"/>
                <a:cs typeface="Arial" panose="020B0604020202020204" pitchFamily="34" charset="0"/>
              </a:rPr>
              <a:t>clf</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LinearSVC</a:t>
            </a:r>
            <a:r>
              <a:rPr lang="en-US" sz="900" b="1" dirty="0">
                <a:solidFill>
                  <a:srgbClr val="000000"/>
                </a:solidFill>
                <a:latin typeface="Courant" panose="02000509030000020004" pitchFamily="49" charset="0"/>
                <a:cs typeface="Arial" panose="020B0604020202020204" pitchFamily="34" charset="0"/>
              </a:rPr>
              <a:t>(C=15, loss="hinge", </a:t>
            </a:r>
            <a:r>
              <a:rPr lang="en-US" sz="900" b="1" dirty="0" err="1">
                <a:solidFill>
                  <a:srgbClr val="000000"/>
                </a:solidFill>
                <a:latin typeface="Courant" panose="02000509030000020004" pitchFamily="49" charset="0"/>
                <a:cs typeface="Arial" panose="020B0604020202020204" pitchFamily="34" charset="0"/>
              </a:rPr>
              <a:t>random_state</a:t>
            </a:r>
            <a:r>
              <a:rPr lang="en-US" sz="900" b="1" dirty="0">
                <a:solidFill>
                  <a:srgbClr val="000000"/>
                </a:solidFill>
                <a:latin typeface="Courant" panose="02000509030000020004" pitchFamily="49" charset="0"/>
                <a:cs typeface="Arial" panose="020B0604020202020204" pitchFamily="34" charset="0"/>
              </a:rPr>
              <a:t>=42).fit(X, y)</a:t>
            </a:r>
          </a:p>
          <a:p>
            <a:r>
              <a:rPr lang="en-US" sz="900" b="1" dirty="0">
                <a:solidFill>
                  <a:srgbClr val="000000"/>
                </a:solidFill>
                <a:latin typeface="Courant" panose="02000509030000020004" pitchFamily="49" charset="0"/>
                <a:cs typeface="Arial" panose="020B0604020202020204" pitchFamily="34" charset="0"/>
              </a:rPr>
              <a:t># obtain the support vectors through the decision function</a:t>
            </a:r>
          </a:p>
          <a:p>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clf.decision_function</a:t>
            </a:r>
            <a:r>
              <a:rPr lang="en-US" sz="900" b="1" dirty="0">
                <a:solidFill>
                  <a:srgbClr val="000000"/>
                </a:solidFill>
                <a:latin typeface="Courant" panose="02000509030000020004" pitchFamily="49" charset="0"/>
                <a:cs typeface="Arial" panose="020B0604020202020204" pitchFamily="34" charset="0"/>
              </a:rPr>
              <a:t>(X)</a:t>
            </a:r>
          </a:p>
          <a:p>
            <a:r>
              <a:rPr lang="en-US" sz="900" b="1" dirty="0">
                <a:solidFill>
                  <a:srgbClr val="000000"/>
                </a:solidFill>
                <a:latin typeface="Courant" panose="02000509030000020004" pitchFamily="49" charset="0"/>
                <a:cs typeface="Arial" panose="020B0604020202020204" pitchFamily="34" charset="0"/>
              </a:rPr>
              <a:t># we can also calculate the decision function manually</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 np.dot(X, </a:t>
            </a:r>
            <a:r>
              <a:rPr lang="en-US" sz="900" b="1" dirty="0" err="1">
                <a:solidFill>
                  <a:srgbClr val="000000"/>
                </a:solidFill>
                <a:latin typeface="Courant" panose="02000509030000020004" pitchFamily="49" charset="0"/>
                <a:cs typeface="Arial" panose="020B0604020202020204" pitchFamily="34" charset="0"/>
              </a:rPr>
              <a:t>clf.coef</a:t>
            </a:r>
            <a:r>
              <a:rPr lang="en-US" sz="900" b="1" dirty="0">
                <a:solidFill>
                  <a:srgbClr val="000000"/>
                </a:solidFill>
                <a:latin typeface="Courant" panose="02000509030000020004" pitchFamily="49" charset="0"/>
                <a:cs typeface="Arial" panose="020B0604020202020204" pitchFamily="34" charset="0"/>
              </a:rPr>
              <a:t>_[0]) + </a:t>
            </a:r>
            <a:r>
              <a:rPr lang="en-US" sz="900" b="1" dirty="0" err="1">
                <a:solidFill>
                  <a:srgbClr val="000000"/>
                </a:solidFill>
                <a:latin typeface="Courant" panose="02000509030000020004" pitchFamily="49" charset="0"/>
                <a:cs typeface="Arial" panose="020B0604020202020204" pitchFamily="34" charset="0"/>
              </a:rPr>
              <a:t>clf.intercept</a:t>
            </a:r>
            <a:r>
              <a:rPr lang="en-US" sz="900" b="1" dirty="0">
                <a:solidFill>
                  <a:srgbClr val="000000"/>
                </a:solidFill>
                <a:latin typeface="Courant" panose="02000509030000020004" pitchFamily="49" charset="0"/>
                <a:cs typeface="Arial" panose="020B0604020202020204" pitchFamily="34" charset="0"/>
              </a:rPr>
              <a:t>_[0]</a:t>
            </a:r>
          </a:p>
          <a:p>
            <a:r>
              <a:rPr lang="en-US" sz="900" b="1" dirty="0" err="1">
                <a:solidFill>
                  <a:srgbClr val="000000"/>
                </a:solidFill>
                <a:latin typeface="Courant" panose="02000509030000020004" pitchFamily="49" charset="0"/>
                <a:cs typeface="Arial" panose="020B0604020202020204" pitchFamily="34" charset="0"/>
              </a:rPr>
              <a:t>support_vector_indices</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np.where</a:t>
            </a:r>
            <a:r>
              <a:rPr lang="en-US" sz="900" b="1" dirty="0">
                <a:solidFill>
                  <a:srgbClr val="000000"/>
                </a:solidFill>
                <a:latin typeface="Courant" panose="02000509030000020004" pitchFamily="49" charset="0"/>
                <a:cs typeface="Arial" panose="020B0604020202020204" pitchFamily="34" charset="0"/>
              </a:rPr>
              <a:t>((2 * y - 1) * </a:t>
            </a:r>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&lt;= 1)[0]</a:t>
            </a:r>
          </a:p>
          <a:p>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 X[</a:t>
            </a:r>
            <a:r>
              <a:rPr lang="en-US" sz="900" b="1" dirty="0" err="1">
                <a:solidFill>
                  <a:srgbClr val="000000"/>
                </a:solidFill>
                <a:latin typeface="Courant" panose="02000509030000020004" pitchFamily="49" charset="0"/>
                <a:cs typeface="Arial" panose="020B0604020202020204" pitchFamily="34" charset="0"/>
              </a:rPr>
              <a:t>support_vector_indices</a:t>
            </a:r>
            <a:r>
              <a:rPr lang="en-US" sz="900" b="1" dirty="0">
                <a:solidFill>
                  <a:srgbClr val="000000"/>
                </a:solidFill>
                <a:latin typeface="Courant" panose="02000509030000020004" pitchFamily="49" charset="0"/>
                <a:cs typeface="Arial" panose="020B0604020202020204" pitchFamily="34" charset="0"/>
              </a:rPr>
              <a:t>]</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plt.scatter</a:t>
            </a:r>
            <a:r>
              <a:rPr lang="en-US" sz="900" b="1" dirty="0">
                <a:solidFill>
                  <a:srgbClr val="000000"/>
                </a:solidFill>
                <a:latin typeface="Courant" panose="02000509030000020004" pitchFamily="49" charset="0"/>
                <a:cs typeface="Arial" panose="020B0604020202020204" pitchFamily="34" charset="0"/>
              </a:rPr>
              <a:t>(X[:, 0], X[:, 1], c=y, s=30, </a:t>
            </a:r>
            <a:r>
              <a:rPr lang="en-US" sz="900" b="1" dirty="0" err="1">
                <a:solidFill>
                  <a:srgbClr val="000000"/>
                </a:solidFill>
                <a:latin typeface="Courant" panose="02000509030000020004" pitchFamily="49" charset="0"/>
                <a:cs typeface="Arial" panose="020B0604020202020204" pitchFamily="34" charset="0"/>
              </a:rPr>
              <a:t>cmap</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plt.cm.Paired</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ax = </a:t>
            </a:r>
            <a:r>
              <a:rPr lang="en-US" sz="900" b="1" dirty="0" err="1">
                <a:solidFill>
                  <a:srgbClr val="000000"/>
                </a:solidFill>
                <a:latin typeface="Courant" panose="02000509030000020004" pitchFamily="49" charset="0"/>
                <a:cs typeface="Arial" panose="020B0604020202020204" pitchFamily="34" charset="0"/>
              </a:rPr>
              <a:t>plt.gca</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ax.get_xlim</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ax.get_ylim</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xx, </a:t>
            </a:r>
            <a:r>
              <a:rPr lang="en-US" sz="900" b="1" dirty="0" err="1">
                <a:solidFill>
                  <a:srgbClr val="000000"/>
                </a:solidFill>
                <a:latin typeface="Courant" panose="02000509030000020004" pitchFamily="49" charset="0"/>
                <a:cs typeface="Arial" panose="020B0604020202020204" pitchFamily="34" charset="0"/>
              </a:rPr>
              <a:t>yy</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np.meshgrid</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np.linspace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[0], </a:t>
            </a:r>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[1], 50),</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np.linspace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[0], </a:t>
            </a:r>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[1], 50))</a:t>
            </a:r>
          </a:p>
          <a:p>
            <a:r>
              <a:rPr lang="en-US" sz="900" b="1" dirty="0">
                <a:solidFill>
                  <a:srgbClr val="000000"/>
                </a:solidFill>
                <a:latin typeface="Courant" panose="02000509030000020004" pitchFamily="49" charset="0"/>
                <a:cs typeface="Arial" panose="020B0604020202020204" pitchFamily="34" charset="0"/>
              </a:rPr>
              <a:t>Z = </a:t>
            </a:r>
            <a:r>
              <a:rPr lang="en-US" sz="900" b="1" dirty="0" err="1">
                <a:solidFill>
                  <a:srgbClr val="000000"/>
                </a:solidFill>
                <a:latin typeface="Courant" panose="02000509030000020004" pitchFamily="49" charset="0"/>
                <a:cs typeface="Arial" panose="020B0604020202020204" pitchFamily="34" charset="0"/>
              </a:rPr>
              <a:t>clf.decision_function</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np.c</a:t>
            </a:r>
            <a:r>
              <a:rPr lang="en-US" sz="900" b="1" dirty="0">
                <a:solidFill>
                  <a:srgbClr val="000000"/>
                </a:solidFill>
                <a:latin typeface="Courant" panose="02000509030000020004" pitchFamily="49" charset="0"/>
                <a:cs typeface="Arial" panose="020B0604020202020204" pitchFamily="34" charset="0"/>
              </a:rPr>
              <a:t>_[</a:t>
            </a:r>
            <a:r>
              <a:rPr lang="en-US" sz="900" b="1" dirty="0" err="1">
                <a:solidFill>
                  <a:srgbClr val="000000"/>
                </a:solidFill>
                <a:latin typeface="Courant" panose="02000509030000020004" pitchFamily="49" charset="0"/>
                <a:cs typeface="Arial" panose="020B0604020202020204" pitchFamily="34" charset="0"/>
              </a:rPr>
              <a:t>xx.ravel</a:t>
            </a:r>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yy.ravel</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Z = </a:t>
            </a:r>
            <a:r>
              <a:rPr lang="en-US" sz="900" b="1" dirty="0" err="1">
                <a:solidFill>
                  <a:srgbClr val="000000"/>
                </a:solidFill>
                <a:latin typeface="Courant" panose="02000509030000020004" pitchFamily="49" charset="0"/>
                <a:cs typeface="Arial" panose="020B0604020202020204" pitchFamily="34" charset="0"/>
              </a:rPr>
              <a:t>Z.reshape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xx.shape</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plt.contour</a:t>
            </a:r>
            <a:r>
              <a:rPr lang="en-US" sz="900" b="1" dirty="0">
                <a:solidFill>
                  <a:srgbClr val="000000"/>
                </a:solidFill>
                <a:latin typeface="Courant" panose="02000509030000020004" pitchFamily="49" charset="0"/>
                <a:cs typeface="Arial" panose="020B0604020202020204" pitchFamily="34" charset="0"/>
              </a:rPr>
              <a:t>(xx, </a:t>
            </a:r>
            <a:r>
              <a:rPr lang="en-US" sz="900" b="1" dirty="0" err="1">
                <a:solidFill>
                  <a:srgbClr val="000000"/>
                </a:solidFill>
                <a:latin typeface="Courant" panose="02000509030000020004" pitchFamily="49" charset="0"/>
                <a:cs typeface="Arial" panose="020B0604020202020204" pitchFamily="34" charset="0"/>
              </a:rPr>
              <a:t>yy</a:t>
            </a:r>
            <a:r>
              <a:rPr lang="en-US" sz="900" b="1" dirty="0">
                <a:solidFill>
                  <a:srgbClr val="000000"/>
                </a:solidFill>
                <a:latin typeface="Courant" panose="02000509030000020004" pitchFamily="49" charset="0"/>
                <a:cs typeface="Arial" panose="020B0604020202020204" pitchFamily="34" charset="0"/>
              </a:rPr>
              <a:t>, Z, colors='k', levels=[-1, 0, 1], alpha=0.5,</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linestyles</a:t>
            </a:r>
            <a:r>
              <a:rPr lang="en-US" sz="900" b="1" dirty="0">
                <a:solidFill>
                  <a:srgbClr val="000000"/>
                </a:solidFill>
                <a:latin typeface="Courant" panose="02000509030000020004" pitchFamily="49" charset="0"/>
                <a:cs typeface="Arial" panose="020B0604020202020204" pitchFamily="34" charset="0"/>
              </a:rPr>
              <a:t>=['--', '-', '--'])</a:t>
            </a:r>
          </a:p>
          <a:p>
            <a:r>
              <a:rPr lang="en-US" sz="900" b="1" dirty="0" err="1">
                <a:solidFill>
                  <a:srgbClr val="000000"/>
                </a:solidFill>
                <a:latin typeface="Courant" panose="02000509030000020004" pitchFamily="49" charset="0"/>
                <a:cs typeface="Arial" panose="020B0604020202020204" pitchFamily="34" charset="0"/>
              </a:rPr>
              <a:t>plt.scatter</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0], </a:t>
            </a:r>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1], s=100,</a:t>
            </a:r>
          </a:p>
          <a:p>
            <a:r>
              <a:rPr lang="en-US" sz="900" b="1" dirty="0">
                <a:solidFill>
                  <a:srgbClr val="000000"/>
                </a:solidFill>
                <a:latin typeface="Courant" panose="02000509030000020004" pitchFamily="49" charset="0"/>
                <a:cs typeface="Arial" panose="020B0604020202020204" pitchFamily="34" charset="0"/>
              </a:rPr>
              <a:t>            linewidth=1, </a:t>
            </a:r>
            <a:r>
              <a:rPr lang="en-US" sz="900" b="1" dirty="0" err="1">
                <a:solidFill>
                  <a:srgbClr val="000000"/>
                </a:solidFill>
                <a:latin typeface="Courant" panose="02000509030000020004" pitchFamily="49" charset="0"/>
                <a:cs typeface="Arial" panose="020B0604020202020204" pitchFamily="34" charset="0"/>
              </a:rPr>
              <a:t>facecolors</a:t>
            </a:r>
            <a:r>
              <a:rPr lang="en-US" sz="900" b="1" dirty="0">
                <a:solidFill>
                  <a:srgbClr val="000000"/>
                </a:solidFill>
                <a:latin typeface="Courant" panose="02000509030000020004" pitchFamily="49" charset="0"/>
                <a:cs typeface="Arial" panose="020B0604020202020204" pitchFamily="34" charset="0"/>
              </a:rPr>
              <a:t>='none', </a:t>
            </a:r>
            <a:r>
              <a:rPr lang="en-US" sz="900" b="1" dirty="0" err="1">
                <a:solidFill>
                  <a:srgbClr val="000000"/>
                </a:solidFill>
                <a:latin typeface="Courant" panose="02000509030000020004" pitchFamily="49" charset="0"/>
                <a:cs typeface="Arial" panose="020B0604020202020204" pitchFamily="34" charset="0"/>
              </a:rPr>
              <a:t>edgecolors</a:t>
            </a:r>
            <a:r>
              <a:rPr lang="en-US" sz="900" b="1" dirty="0">
                <a:solidFill>
                  <a:srgbClr val="000000"/>
                </a:solidFill>
                <a:latin typeface="Courant" panose="02000509030000020004" pitchFamily="49" charset="0"/>
                <a:cs typeface="Arial" panose="020B0604020202020204" pitchFamily="34" charset="0"/>
              </a:rPr>
              <a:t>='k')</a:t>
            </a:r>
          </a:p>
          <a:p>
            <a:r>
              <a:rPr lang="en-US" sz="900" b="1" dirty="0" err="1">
                <a:solidFill>
                  <a:srgbClr val="000000"/>
                </a:solidFill>
                <a:latin typeface="Courant" panose="02000509030000020004" pitchFamily="49" charset="0"/>
                <a:cs typeface="Arial" panose="020B0604020202020204" pitchFamily="34" charset="0"/>
              </a:rPr>
              <a:t>plt.title</a:t>
            </a:r>
            <a:r>
              <a:rPr lang="en-US" sz="900" b="1" dirty="0">
                <a:solidFill>
                  <a:srgbClr val="000000"/>
                </a:solidFill>
                <a:latin typeface="Courant" panose="02000509030000020004" pitchFamily="49" charset="0"/>
                <a:cs typeface="Arial" panose="020B0604020202020204" pitchFamily="34" charset="0"/>
              </a:rPr>
              <a:t>("C=15")</a:t>
            </a:r>
          </a:p>
          <a:p>
            <a:r>
              <a:rPr lang="en-US" sz="900" b="1" dirty="0" err="1">
                <a:solidFill>
                  <a:srgbClr val="000000"/>
                </a:solidFill>
                <a:latin typeface="Courant" panose="02000509030000020004" pitchFamily="49" charset="0"/>
                <a:cs typeface="Arial" panose="020B0604020202020204" pitchFamily="34" charset="0"/>
              </a:rPr>
              <a:t>plt.tight_layout</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plt.show</a:t>
            </a:r>
            <a:r>
              <a:rPr lang="en-US" sz="900" b="1" dirty="0">
                <a:solidFill>
                  <a:srgbClr val="000000"/>
                </a:solidFill>
                <a:latin typeface="Courant" panose="02000509030000020004" pitchFamily="49" charset="0"/>
                <a:cs typeface="Arial" panose="020B0604020202020204" pitchFamily="34" charset="0"/>
              </a:rPr>
              <a:t>()</a:t>
            </a:r>
          </a:p>
          <a:p>
            <a:endParaRPr lang="en-US" sz="2000" b="1" dirty="0">
              <a:solidFill>
                <a:srgbClr val="000000"/>
              </a:solidFill>
              <a:latin typeface="Courant" panose="02000509030000020004" pitchFamily="49" charset="0"/>
              <a:cs typeface="Arial" panose="020B0604020202020204" pitchFamily="34" charset="0"/>
            </a:endParaRPr>
          </a:p>
        </p:txBody>
      </p:sp>
      <p:pic>
        <p:nvPicPr>
          <p:cNvPr id="10" name="Picture 9">
            <a:extLst>
              <a:ext uri="{FF2B5EF4-FFF2-40B4-BE49-F238E27FC236}">
                <a16:creationId xmlns:a16="http://schemas.microsoft.com/office/drawing/2014/main" id="{E3A44023-C08B-4573-B123-36E25E212FA0}"/>
              </a:ext>
            </a:extLst>
          </p:cNvPr>
          <p:cNvPicPr>
            <a:picLocks noChangeAspect="1"/>
          </p:cNvPicPr>
          <p:nvPr/>
        </p:nvPicPr>
        <p:blipFill>
          <a:blip r:embed="rId2"/>
          <a:stretch>
            <a:fillRect/>
          </a:stretch>
        </p:blipFill>
        <p:spPr>
          <a:xfrm>
            <a:off x="5867320" y="1683081"/>
            <a:ext cx="4471419" cy="4471419"/>
          </a:xfrm>
          <a:prstGeom prst="rect">
            <a:avLst/>
          </a:prstGeom>
        </p:spPr>
      </p:pic>
    </p:spTree>
    <p:extLst>
      <p:ext uri="{BB962C8B-B14F-4D97-AF65-F5344CB8AC3E}">
        <p14:creationId xmlns:p14="http://schemas.microsoft.com/office/powerpoint/2010/main" val="179803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786" y="87947"/>
            <a:ext cx="7765844" cy="615553"/>
          </a:xfrm>
          <a:prstGeom prst="rect">
            <a:avLst/>
          </a:prstGeom>
        </p:spPr>
        <p:txBody>
          <a:bodyPr wrap="none" anchor="t">
            <a:spAutoFit/>
          </a:bodyPr>
          <a:lstStyle/>
          <a:p>
            <a:r>
              <a:rPr lang="en-US" sz="3400" b="1" dirty="0"/>
              <a:t>       Example: identification of food groups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417250" y="594804"/>
            <a:ext cx="11409394" cy="523220"/>
          </a:xfrm>
          <a:prstGeom prst="rect">
            <a:avLst/>
          </a:prstGeom>
        </p:spPr>
        <p:txBody>
          <a:bodyPr wrap="square">
            <a:spAutoFit/>
          </a:bodyPr>
          <a:lstStyle/>
          <a:p>
            <a:r>
              <a:rPr lang="en-US" altLang="en-US" sz="2800" dirty="0">
                <a:solidFill>
                  <a:srgbClr val="000000"/>
                </a:solidFill>
                <a:cs typeface="Calibri" panose="020F0502020204030204"/>
              </a:rPr>
              <a:t> </a:t>
            </a:r>
            <a:endParaRPr lang="en-US" sz="2000" b="1" dirty="0">
              <a:solidFill>
                <a:srgbClr val="000000"/>
              </a:solidFill>
              <a:latin typeface="Courant" panose="02000509030000020004" pitchFamily="49" charset="0"/>
              <a:cs typeface="Arial" panose="020B0604020202020204" pitchFamily="34" charset="0"/>
            </a:endParaRPr>
          </a:p>
        </p:txBody>
      </p:sp>
      <p:pic>
        <p:nvPicPr>
          <p:cNvPr id="6" name="Picture 5">
            <a:extLst>
              <a:ext uri="{FF2B5EF4-FFF2-40B4-BE49-F238E27FC236}">
                <a16:creationId xmlns:a16="http://schemas.microsoft.com/office/drawing/2014/main" id="{8188B459-2216-4DFA-B898-0893948893BF}"/>
              </a:ext>
            </a:extLst>
          </p:cNvPr>
          <p:cNvPicPr>
            <a:picLocks noChangeAspect="1"/>
          </p:cNvPicPr>
          <p:nvPr/>
        </p:nvPicPr>
        <p:blipFill>
          <a:blip r:embed="rId2"/>
          <a:stretch>
            <a:fillRect/>
          </a:stretch>
        </p:blipFill>
        <p:spPr>
          <a:xfrm>
            <a:off x="956002" y="979948"/>
            <a:ext cx="7081533" cy="4105236"/>
          </a:xfrm>
          <a:prstGeom prst="rect">
            <a:avLst/>
          </a:prstGeom>
        </p:spPr>
      </p:pic>
      <p:pic>
        <p:nvPicPr>
          <p:cNvPr id="11" name="Picture 10">
            <a:extLst>
              <a:ext uri="{FF2B5EF4-FFF2-40B4-BE49-F238E27FC236}">
                <a16:creationId xmlns:a16="http://schemas.microsoft.com/office/drawing/2014/main" id="{3F2B6623-01A6-44D9-BEB5-CF6597A97292}"/>
              </a:ext>
            </a:extLst>
          </p:cNvPr>
          <p:cNvPicPr>
            <a:picLocks noChangeAspect="1"/>
          </p:cNvPicPr>
          <p:nvPr/>
        </p:nvPicPr>
        <p:blipFill>
          <a:blip r:embed="rId3"/>
          <a:stretch>
            <a:fillRect/>
          </a:stretch>
        </p:blipFill>
        <p:spPr>
          <a:xfrm>
            <a:off x="8724487" y="978299"/>
            <a:ext cx="2886992" cy="2730410"/>
          </a:xfrm>
          <a:prstGeom prst="rect">
            <a:avLst/>
          </a:prstGeom>
        </p:spPr>
      </p:pic>
      <p:pic>
        <p:nvPicPr>
          <p:cNvPr id="13" name="Picture 12">
            <a:extLst>
              <a:ext uri="{FF2B5EF4-FFF2-40B4-BE49-F238E27FC236}">
                <a16:creationId xmlns:a16="http://schemas.microsoft.com/office/drawing/2014/main" id="{48C18399-7CFE-477C-A801-A1343ACB923B}"/>
              </a:ext>
            </a:extLst>
          </p:cNvPr>
          <p:cNvPicPr>
            <a:picLocks noChangeAspect="1"/>
          </p:cNvPicPr>
          <p:nvPr/>
        </p:nvPicPr>
        <p:blipFill>
          <a:blip r:embed="rId4"/>
          <a:stretch>
            <a:fillRect/>
          </a:stretch>
        </p:blipFill>
        <p:spPr>
          <a:xfrm>
            <a:off x="8372630" y="3984172"/>
            <a:ext cx="3590706" cy="2552124"/>
          </a:xfrm>
          <a:prstGeom prst="rect">
            <a:avLst/>
          </a:prstGeom>
        </p:spPr>
      </p:pic>
    </p:spTree>
    <p:extLst>
      <p:ext uri="{BB962C8B-B14F-4D97-AF65-F5344CB8AC3E}">
        <p14:creationId xmlns:p14="http://schemas.microsoft.com/office/powerpoint/2010/main" val="1209565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234836" cy="615553"/>
          </a:xfrm>
          <a:prstGeom prst="rect">
            <a:avLst/>
          </a:prstGeom>
        </p:spPr>
        <p:txBody>
          <a:bodyPr wrap="none" anchor="t">
            <a:spAutoFit/>
          </a:bodyPr>
          <a:lstStyle/>
          <a:p>
            <a:r>
              <a:rPr lang="en-US" sz="3400" b="1" dirty="0"/>
              <a:t>Mathematics of AI I: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7140416"/>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a:t>
                </a:r>
                <a:r>
                  <a:rPr lang="en-US" altLang="en-US" sz="2000" i="1" dirty="0">
                    <a:solidFill>
                      <a:srgbClr val="000000"/>
                    </a:solidFill>
                    <a:cs typeface="Calibri" panose="020F0502020204030204"/>
                  </a:rPr>
                  <a:t>linear programming </a:t>
                </a:r>
                <a:r>
                  <a:rPr lang="en-US" altLang="en-US" sz="2000" dirty="0">
                    <a:solidFill>
                      <a:srgbClr val="000000"/>
                    </a:solidFill>
                    <a:cs typeface="Calibri" panose="020F0502020204030204"/>
                  </a:rPr>
                  <a:t>problems)</a:t>
                </a:r>
              </a:p>
              <a:p>
                <a:r>
                  <a:rPr lang="en-US" altLang="en-US" sz="2000" dirty="0">
                    <a:solidFill>
                      <a:srgbClr val="000000"/>
                    </a:solidFill>
                    <a:cs typeface="Calibri" panose="020F0502020204030204"/>
                  </a:rPr>
                  <a:t>Example of linear programming problem – diet problem:</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preliminary formulation:</a:t>
                </a:r>
              </a:p>
              <a:p>
                <a:r>
                  <a:rPr lang="en-US" altLang="en-US" sz="2000" dirty="0">
                    <a:solidFill>
                      <a:srgbClr val="000000"/>
                    </a:solidFill>
                    <a:cs typeface="Calibri" panose="020F0502020204030204"/>
                  </a:rPr>
                  <a:t>Determine how many portions of milk and cookies to eat for breakfast to satisfy breakfast nutritional requirements on fat, protein, calcium and potassium. How many solutions does this problem have?</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Decision variables: number of portions of milk and cookies, should be greater or equal to 0</a:t>
                </a:r>
              </a:p>
              <a:p>
                <a:r>
                  <a:rPr lang="en-US" sz="2000" dirty="0">
                    <a:solidFill>
                      <a:srgbClr val="000000"/>
                    </a:solidFill>
                    <a:cs typeface="Calibri" panose="020F0502020204030204"/>
                  </a:rPr>
                  <a:t>x=(</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a14:m>
                <a:r>
                  <a:rPr lang="en-US" sz="2000" dirty="0">
                    <a:solidFill>
                      <a:srgbClr val="000000"/>
                    </a:solidFill>
                    <a:cs typeface="Calibri" panose="020F0502020204030204"/>
                  </a:rPr>
                  <a:t>,</a:t>
                </a:r>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solidFill>
                      <a:srgbClr val="000000"/>
                    </a:solidFill>
                    <a:cs typeface="Calibri" panose="020F0502020204030204"/>
                  </a:rPr>
                  <a:t>)</a:t>
                </a:r>
              </a:p>
              <a:p>
                <a:endParaRPr lang="en-US" sz="2000" dirty="0">
                  <a:solidFill>
                    <a:srgbClr val="000000"/>
                  </a:solidFill>
                  <a:cs typeface="Calibri" panose="020F0502020204030204"/>
                </a:endParaRPr>
              </a:p>
              <a:p>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fat in breakfast, should satisfy   </a:t>
                </a:r>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30</a:t>
                </a:r>
              </a:p>
              <a:p>
                <a14:m>
                  <m:oMath xmlns:m="http://schemas.openxmlformats.org/officeDocument/2006/math">
                    <m:r>
                      <a:rPr lang="en-US" sz="2000" b="0" i="1" smtClean="0">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protein in breakfast , should satisfy </a:t>
                </a:r>
                <a14:m>
                  <m:oMath xmlns:m="http://schemas.openxmlformats.org/officeDocument/2006/math">
                    <m:r>
                      <a:rPr lang="en-US" sz="2000" i="1">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20</a:t>
                </a:r>
              </a:p>
              <a:p>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0.04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calcium in breakfast , should satisfy </a:t>
                </a:r>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0.0</m:t>
                        </m:r>
                        <m:r>
                          <a:rPr lang="en-US" sz="2000" b="0" i="1" smtClean="0">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0.35</a:t>
                </a:r>
              </a:p>
              <a:p>
                <a14:m>
                  <m:oMath xmlns:m="http://schemas.openxmlformats.org/officeDocument/2006/math">
                    <m:r>
                      <a:rPr lang="en-US" sz="2000" b="0" i="1" smtClean="0">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potassium in breakfast , should satisfy </a:t>
                </a:r>
                <a14:m>
                  <m:oMath xmlns:m="http://schemas.openxmlformats.org/officeDocument/2006/math">
                    <m:r>
                      <a:rPr lang="en-US" sz="2000" i="1">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1.2</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7140416"/>
              </a:xfrm>
              <a:prstGeom prst="rect">
                <a:avLst/>
              </a:prstGeom>
              <a:blipFill>
                <a:blip r:embed="rId2"/>
                <a:stretch>
                  <a:fillRect l="-590" t="-769" r="-537"/>
                </a:stretch>
              </a:blipFill>
            </p:spPr>
            <p:txBody>
              <a:bodyPr/>
              <a:lstStyle/>
              <a:p>
                <a:r>
                  <a:rPr lang="en-US">
                    <a:noFill/>
                  </a:rPr>
                  <a:t> </a:t>
                </a:r>
              </a:p>
            </p:txBody>
          </p:sp>
        </mc:Fallback>
      </mc:AlternateContent>
      <p:graphicFrame>
        <p:nvGraphicFramePr>
          <p:cNvPr id="8" name="Table 7"/>
          <p:cNvGraphicFramePr>
            <a:graphicFrameLocks noGrp="1"/>
          </p:cNvGraphicFramePr>
          <p:nvPr/>
        </p:nvGraphicFramePr>
        <p:xfrm>
          <a:off x="287495" y="2726394"/>
          <a:ext cx="4880292" cy="1293140"/>
        </p:xfrm>
        <a:graphic>
          <a:graphicData uri="http://schemas.openxmlformats.org/drawingml/2006/table">
            <a:tbl>
              <a:tblPr/>
              <a:tblGrid>
                <a:gridCol w="1512423">
                  <a:extLst>
                    <a:ext uri="{9D8B030D-6E8A-4147-A177-3AD203B41FA5}">
                      <a16:colId xmlns:a16="http://schemas.microsoft.com/office/drawing/2014/main" val="158984800"/>
                    </a:ext>
                  </a:extLst>
                </a:gridCol>
                <a:gridCol w="592496">
                  <a:extLst>
                    <a:ext uri="{9D8B030D-6E8A-4147-A177-3AD203B41FA5}">
                      <a16:colId xmlns:a16="http://schemas.microsoft.com/office/drawing/2014/main" val="1780727831"/>
                    </a:ext>
                  </a:extLst>
                </a:gridCol>
                <a:gridCol w="841967">
                  <a:extLst>
                    <a:ext uri="{9D8B030D-6E8A-4147-A177-3AD203B41FA5}">
                      <a16:colId xmlns:a16="http://schemas.microsoft.com/office/drawing/2014/main" val="246699688"/>
                    </a:ext>
                  </a:extLst>
                </a:gridCol>
                <a:gridCol w="904335">
                  <a:extLst>
                    <a:ext uri="{9D8B030D-6E8A-4147-A177-3AD203B41FA5}">
                      <a16:colId xmlns:a16="http://schemas.microsoft.com/office/drawing/2014/main" val="4245946913"/>
                    </a:ext>
                  </a:extLst>
                </a:gridCol>
                <a:gridCol w="1029071">
                  <a:extLst>
                    <a:ext uri="{9D8B030D-6E8A-4147-A177-3AD203B41FA5}">
                      <a16:colId xmlns:a16="http://schemas.microsoft.com/office/drawing/2014/main" val="664788977"/>
                    </a:ext>
                  </a:extLst>
                </a:gridCol>
              </a:tblGrid>
              <a:tr h="258628">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protein(g)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calcium(g)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potassium(g)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3811837"/>
                  </a:ext>
                </a:extLst>
              </a:tr>
              <a:tr h="258628">
                <a:tc>
                  <a:txBody>
                    <a:bodyPr/>
                    <a:lstStyle/>
                    <a:p>
                      <a:pPr algn="ctr" fontAlgn="b"/>
                      <a:r>
                        <a:rPr lang="en-US" sz="1100" b="0" i="0" u="none" strike="noStrike">
                          <a:solidFill>
                            <a:srgbClr val="000000"/>
                          </a:solidFill>
                          <a:effectLst/>
                          <a:latin typeface="Calibri" panose="020F0502020204030204" pitchFamily="34" charset="0"/>
                        </a:rPr>
                        <a:t>Milk (whole), 1cup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571119"/>
                  </a:ext>
                </a:extLst>
              </a:tr>
              <a:tr h="258628">
                <a:tc>
                  <a:txBody>
                    <a:bodyPr/>
                    <a:lstStyle/>
                    <a:p>
                      <a:pPr algn="ctr" fontAlgn="b"/>
                      <a:r>
                        <a:rPr lang="en-US" sz="1100" b="0" i="0" u="none" strike="noStrike">
                          <a:solidFill>
                            <a:srgbClr val="000000"/>
                          </a:solidFill>
                          <a:effectLst/>
                          <a:latin typeface="Calibri" panose="020F0502020204030204" pitchFamily="34" charset="0"/>
                        </a:rPr>
                        <a:t>Oatmeal cookie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581224"/>
                  </a:ext>
                </a:extLst>
              </a:tr>
              <a:tr h="258628">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4720221"/>
                  </a:ext>
                </a:extLst>
              </a:tr>
              <a:tr h="258628">
                <a:tc>
                  <a:txBody>
                    <a:bodyPr/>
                    <a:lstStyle/>
                    <a:p>
                      <a:pPr algn="ctr" fontAlgn="b"/>
                      <a:r>
                        <a:rPr lang="en-US" sz="1100" b="0" i="0" u="none" strike="noStrike" dirty="0">
                          <a:solidFill>
                            <a:srgbClr val="000000"/>
                          </a:solidFill>
                          <a:effectLst/>
                          <a:latin typeface="Calibri" panose="020F0502020204030204" pitchFamily="34" charset="0"/>
                        </a:rPr>
                        <a:t>Nutritional  requirements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621301"/>
                  </a:ext>
                </a:extLst>
              </a:tr>
            </a:tbl>
          </a:graphicData>
        </a:graphic>
      </p:graphicFrame>
    </p:spTree>
    <p:extLst>
      <p:ext uri="{BB962C8B-B14F-4D97-AF65-F5344CB8AC3E}">
        <p14:creationId xmlns:p14="http://schemas.microsoft.com/office/powerpoint/2010/main" val="3335250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3139321"/>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a:t>
                </a:r>
                <a:r>
                  <a:rPr lang="en-US" altLang="en-US" sz="2000" i="1" dirty="0">
                    <a:solidFill>
                      <a:srgbClr val="000000"/>
                    </a:solidFill>
                    <a:cs typeface="Calibri" panose="020F0502020204030204"/>
                  </a:rPr>
                  <a:t>linear programming </a:t>
                </a:r>
                <a:r>
                  <a:rPr lang="en-US" altLang="en-US" sz="2000" dirty="0">
                    <a:solidFill>
                      <a:srgbClr val="000000"/>
                    </a:solidFill>
                    <a:cs typeface="Calibri" panose="020F0502020204030204"/>
                  </a:rPr>
                  <a:t>problems)</a:t>
                </a:r>
              </a:p>
              <a:p>
                <a:r>
                  <a:rPr lang="en-US" altLang="en-US" sz="2000" b="1" dirty="0">
                    <a:solidFill>
                      <a:srgbClr val="000000"/>
                    </a:solidFill>
                    <a:cs typeface="Calibri" panose="020F0502020204030204"/>
                  </a:rPr>
                  <a:t>Graphical solution</a:t>
                </a:r>
              </a:p>
              <a:p>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30</a:t>
                </a:r>
              </a:p>
              <a:p>
                <a14:m>
                  <m:oMath xmlns:m="http://schemas.openxmlformats.org/officeDocument/2006/math">
                    <m:r>
                      <a:rPr lang="en-US" sz="2000" i="1">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20</a:t>
                </a:r>
              </a:p>
              <a:p>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0.0</m:t>
                        </m:r>
                        <m:r>
                          <a:rPr lang="en-US" sz="2000" b="0" i="1" smtClean="0">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0.35</a:t>
                </a:r>
              </a:p>
              <a:p>
                <a14:m>
                  <m:oMath xmlns:m="http://schemas.openxmlformats.org/officeDocument/2006/math">
                    <m:r>
                      <a:rPr lang="en-US" sz="2000" i="1">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1.2</a:t>
                </a:r>
              </a:p>
              <a:p>
                <a:r>
                  <a:rPr lang="en-US" altLang="en-US" sz="2000" dirty="0">
                    <a:solidFill>
                      <a:srgbClr val="000000"/>
                    </a:solidFill>
                    <a:cs typeface="Calibri" panose="020F0502020204030204"/>
                  </a:rPr>
                  <a:t>Any point from gray area satisfies the system of inequalities. </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3139321"/>
              </a:xfrm>
              <a:prstGeom prst="rect">
                <a:avLst/>
              </a:prstGeom>
              <a:blipFill>
                <a:blip r:embed="rId2"/>
                <a:stretch>
                  <a:fillRect l="-590" t="-1748" r="-537"/>
                </a:stretch>
              </a:blipFill>
            </p:spPr>
            <p:txBody>
              <a:bodyPr/>
              <a:lstStyle/>
              <a:p>
                <a:r>
                  <a:rPr lang="en-US">
                    <a:noFill/>
                  </a:rPr>
                  <a:t> </a:t>
                </a:r>
              </a:p>
            </p:txBody>
          </p:sp>
        </mc:Fallback>
      </mc:AlternateContent>
      <p:graphicFrame>
        <p:nvGraphicFramePr>
          <p:cNvPr id="8" name="Table 7"/>
          <p:cNvGraphicFramePr>
            <a:graphicFrameLocks noGrp="1"/>
          </p:cNvGraphicFramePr>
          <p:nvPr/>
        </p:nvGraphicFramePr>
        <p:xfrm>
          <a:off x="2743437" y="1296425"/>
          <a:ext cx="4880292" cy="1293140"/>
        </p:xfrm>
        <a:graphic>
          <a:graphicData uri="http://schemas.openxmlformats.org/drawingml/2006/table">
            <a:tbl>
              <a:tblPr/>
              <a:tblGrid>
                <a:gridCol w="1512423">
                  <a:extLst>
                    <a:ext uri="{9D8B030D-6E8A-4147-A177-3AD203B41FA5}">
                      <a16:colId xmlns:a16="http://schemas.microsoft.com/office/drawing/2014/main" val="158984800"/>
                    </a:ext>
                  </a:extLst>
                </a:gridCol>
                <a:gridCol w="592496">
                  <a:extLst>
                    <a:ext uri="{9D8B030D-6E8A-4147-A177-3AD203B41FA5}">
                      <a16:colId xmlns:a16="http://schemas.microsoft.com/office/drawing/2014/main" val="1780727831"/>
                    </a:ext>
                  </a:extLst>
                </a:gridCol>
                <a:gridCol w="841967">
                  <a:extLst>
                    <a:ext uri="{9D8B030D-6E8A-4147-A177-3AD203B41FA5}">
                      <a16:colId xmlns:a16="http://schemas.microsoft.com/office/drawing/2014/main" val="246699688"/>
                    </a:ext>
                  </a:extLst>
                </a:gridCol>
                <a:gridCol w="904335">
                  <a:extLst>
                    <a:ext uri="{9D8B030D-6E8A-4147-A177-3AD203B41FA5}">
                      <a16:colId xmlns:a16="http://schemas.microsoft.com/office/drawing/2014/main" val="4245946913"/>
                    </a:ext>
                  </a:extLst>
                </a:gridCol>
                <a:gridCol w="1029071">
                  <a:extLst>
                    <a:ext uri="{9D8B030D-6E8A-4147-A177-3AD203B41FA5}">
                      <a16:colId xmlns:a16="http://schemas.microsoft.com/office/drawing/2014/main" val="664788977"/>
                    </a:ext>
                  </a:extLst>
                </a:gridCol>
              </a:tblGrid>
              <a:tr h="258628">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protein(g)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calcium(g)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potassium(g)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3811837"/>
                  </a:ext>
                </a:extLst>
              </a:tr>
              <a:tr h="258628">
                <a:tc>
                  <a:txBody>
                    <a:bodyPr/>
                    <a:lstStyle/>
                    <a:p>
                      <a:pPr algn="ctr" fontAlgn="b"/>
                      <a:r>
                        <a:rPr lang="en-US" sz="1100" b="0" i="0" u="none" strike="noStrike">
                          <a:solidFill>
                            <a:srgbClr val="000000"/>
                          </a:solidFill>
                          <a:effectLst/>
                          <a:latin typeface="Calibri" panose="020F0502020204030204" pitchFamily="34" charset="0"/>
                        </a:rPr>
                        <a:t>Milk (whole), 1cup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571119"/>
                  </a:ext>
                </a:extLst>
              </a:tr>
              <a:tr h="258628">
                <a:tc>
                  <a:txBody>
                    <a:bodyPr/>
                    <a:lstStyle/>
                    <a:p>
                      <a:pPr algn="ctr" fontAlgn="b"/>
                      <a:r>
                        <a:rPr lang="en-US" sz="1100" b="0" i="0" u="none" strike="noStrike">
                          <a:solidFill>
                            <a:srgbClr val="000000"/>
                          </a:solidFill>
                          <a:effectLst/>
                          <a:latin typeface="Calibri" panose="020F0502020204030204" pitchFamily="34" charset="0"/>
                        </a:rPr>
                        <a:t>Oatmeal cookie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581224"/>
                  </a:ext>
                </a:extLst>
              </a:tr>
              <a:tr h="258628">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4720221"/>
                  </a:ext>
                </a:extLst>
              </a:tr>
              <a:tr h="258628">
                <a:tc>
                  <a:txBody>
                    <a:bodyPr/>
                    <a:lstStyle/>
                    <a:p>
                      <a:pPr algn="ctr" fontAlgn="b"/>
                      <a:r>
                        <a:rPr lang="en-US" sz="1100" b="0" i="0" u="none" strike="noStrike" dirty="0">
                          <a:solidFill>
                            <a:srgbClr val="000000"/>
                          </a:solidFill>
                          <a:effectLst/>
                          <a:latin typeface="Calibri" panose="020F0502020204030204" pitchFamily="34" charset="0"/>
                        </a:rPr>
                        <a:t>Nutritional  requirements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621301"/>
                  </a:ext>
                </a:extLst>
              </a:tr>
            </a:tbl>
          </a:graphicData>
        </a:graphic>
      </p:graphicFrame>
      <p:pic>
        <p:nvPicPr>
          <p:cNvPr id="5" name="Picture 4"/>
          <p:cNvPicPr>
            <a:picLocks noChangeAspect="1"/>
          </p:cNvPicPr>
          <p:nvPr/>
        </p:nvPicPr>
        <p:blipFill>
          <a:blip r:embed="rId3"/>
          <a:stretch>
            <a:fillRect/>
          </a:stretch>
        </p:blipFill>
        <p:spPr>
          <a:xfrm>
            <a:off x="595463" y="3077399"/>
            <a:ext cx="4312631" cy="2849036"/>
          </a:xfrm>
          <a:prstGeom prst="rect">
            <a:avLst/>
          </a:prstGeom>
        </p:spPr>
      </p:pic>
      <p:sp>
        <p:nvSpPr>
          <p:cNvPr id="6" name="Rectangle 5"/>
          <p:cNvSpPr/>
          <p:nvPr/>
        </p:nvSpPr>
        <p:spPr>
          <a:xfrm>
            <a:off x="249903" y="6457890"/>
            <a:ext cx="9174754" cy="400110"/>
          </a:xfrm>
          <a:prstGeom prst="rect">
            <a:avLst/>
          </a:prstGeom>
        </p:spPr>
        <p:txBody>
          <a:bodyPr wrap="square">
            <a:spAutoFit/>
          </a:bodyPr>
          <a:lstStyle/>
          <a:p>
            <a:r>
              <a:rPr lang="en-US" altLang="en-US" sz="2000" dirty="0">
                <a:solidFill>
                  <a:srgbClr val="000000"/>
                </a:solidFill>
                <a:cs typeface="Calibri" panose="020F0502020204030204"/>
              </a:rPr>
              <a:t>In linear programming (LP) terms: </a:t>
            </a:r>
            <a:r>
              <a:rPr lang="en-US" dirty="0"/>
              <a:t>Gray area is the </a:t>
            </a:r>
            <a:r>
              <a:rPr lang="en-US" b="1" i="1" dirty="0"/>
              <a:t>feasible region</a:t>
            </a:r>
            <a:r>
              <a:rPr lang="en-US" i="1" dirty="0"/>
              <a:t> </a:t>
            </a:r>
            <a:r>
              <a:rPr lang="en-US" dirty="0"/>
              <a:t>of the LP problem.</a:t>
            </a:r>
            <a:endParaRPr lang="en-US" altLang="en-US" sz="2000"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6C88F8B6-118E-4128-A6FD-5D7C8DE7C2B7}"/>
              </a:ext>
            </a:extLst>
          </p:cNvPr>
          <p:cNvPicPr>
            <a:picLocks noChangeAspect="1"/>
          </p:cNvPicPr>
          <p:nvPr/>
        </p:nvPicPr>
        <p:blipFill>
          <a:blip r:embed="rId4"/>
          <a:stretch>
            <a:fillRect/>
          </a:stretch>
        </p:blipFill>
        <p:spPr>
          <a:xfrm>
            <a:off x="5285977" y="3149018"/>
            <a:ext cx="4033131" cy="3012701"/>
          </a:xfrm>
          <a:prstGeom prst="rect">
            <a:avLst/>
          </a:prstGeom>
        </p:spPr>
      </p:pic>
    </p:spTree>
    <p:extLst>
      <p:ext uri="{BB962C8B-B14F-4D97-AF65-F5344CB8AC3E}">
        <p14:creationId xmlns:p14="http://schemas.microsoft.com/office/powerpoint/2010/main" val="1143448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7755969"/>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2000" dirty="0">
                    <a:solidFill>
                      <a:srgbClr val="000000"/>
                    </a:solidFill>
                    <a:cs typeface="Calibri" panose="020F0502020204030204"/>
                  </a:rPr>
                  <a:t>full formulation:</a:t>
                </a:r>
              </a:p>
              <a:p>
                <a:r>
                  <a:rPr lang="en-US" altLang="en-US" sz="2000" dirty="0">
                    <a:solidFill>
                      <a:srgbClr val="000000"/>
                    </a:solidFill>
                    <a:cs typeface="Calibri" panose="020F0502020204030204"/>
                  </a:rPr>
                  <a:t>Determine how many portions of milk and cookies to eat for breakfast to satisfy breakfast nutritional requirements on fat, protein, vitamin A and vitamin C. Find cheapest possible breakfast.</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pt-BR" sz="2000" dirty="0"/>
                  <a:t>0</a:t>
                </a:r>
                <a14:m>
                  <m:oMath xmlns:m="http://schemas.openxmlformats.org/officeDocument/2006/math">
                    <m:r>
                      <a:rPr lang="en-US" sz="2000">
                        <a:latin typeface="Cambria Math" panose="02040503050406030204" pitchFamily="18" charset="0"/>
                      </a:rPr>
                      <m:t>.5</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0.2</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sym typeface="Wingdings" panose="05000000000000000000" pitchFamily="2" charset="2"/>
                  </a:rPr>
                  <a:t> - cost of breakfast</a:t>
                </a:r>
              </a:p>
              <a:p>
                <a:endParaRPr lang="en-US" altLang="en-US" sz="2000" b="1" dirty="0">
                  <a:solidFill>
                    <a:srgbClr val="000000"/>
                  </a:solidFill>
                  <a:cs typeface="Calibri" panose="020F0502020204030204"/>
                </a:endParaRPr>
              </a:p>
              <a:p>
                <a:r>
                  <a:rPr lang="en-US" altLang="en-US" sz="2000" dirty="0">
                    <a:solidFill>
                      <a:srgbClr val="000000"/>
                    </a:solidFill>
                    <a:cs typeface="Calibri" panose="020F0502020204030204"/>
                  </a:rPr>
                  <a:t>Objective is to find the cheapest diet</a:t>
                </a:r>
              </a:p>
              <a:p>
                <a:r>
                  <a:rPr lang="pt-BR" sz="2000" dirty="0"/>
                  <a:t>0</a:t>
                </a:r>
                <a14:m>
                  <m:oMath xmlns:m="http://schemas.openxmlformats.org/officeDocument/2006/math">
                    <m:r>
                      <a:rPr lang="en-US" sz="2000" b="0" i="0" smtClean="0">
                        <a:latin typeface="Cambria Math" panose="02040503050406030204" pitchFamily="18" charset="0"/>
                      </a:rPr>
                      <m:t>.5</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0.2</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sym typeface="Wingdings" panose="05000000000000000000" pitchFamily="2" charset="2"/>
                  </a:rPr>
                  <a:t>min</a:t>
                </a:r>
              </a:p>
              <a:p>
                <a:r>
                  <a:rPr lang="en-US" altLang="en-US" dirty="0">
                    <a:solidFill>
                      <a:srgbClr val="000000"/>
                    </a:solidFill>
                    <a:cs typeface="Calibri" panose="020F0502020204030204"/>
                    <a:sym typeface="Wingdings" panose="05000000000000000000" pitchFamily="2" charset="2"/>
                  </a:rPr>
                  <a:t>In LP terms: </a:t>
                </a:r>
                <a:r>
                  <a:rPr lang="pt-BR" dirty="0"/>
                  <a:t>0</a:t>
                </a:r>
                <a14:m>
                  <m:oMath xmlns:m="http://schemas.openxmlformats.org/officeDocument/2006/math">
                    <m:r>
                      <a:rPr lang="en-US">
                        <a:latin typeface="Cambria Math" panose="02040503050406030204" pitchFamily="18" charset="0"/>
                      </a:rPr>
                      <m:t>.5</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0.2</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altLang="en-US" dirty="0">
                    <a:solidFill>
                      <a:srgbClr val="000000"/>
                    </a:solidFill>
                    <a:cs typeface="Calibri" panose="020F0502020204030204"/>
                  </a:rPr>
                  <a:t> is the </a:t>
                </a:r>
                <a:r>
                  <a:rPr lang="en-US" altLang="en-US" b="1" i="1" dirty="0">
                    <a:solidFill>
                      <a:srgbClr val="000000"/>
                    </a:solidFill>
                    <a:cs typeface="Calibri" panose="020F0502020204030204"/>
                  </a:rPr>
                  <a:t>objective function</a:t>
                </a:r>
              </a:p>
              <a:p>
                <a:endParaRPr lang="en-US" altLang="en-US" b="1" i="1" dirty="0">
                  <a:solidFill>
                    <a:srgbClr val="000000"/>
                  </a:solidFill>
                  <a:cs typeface="Calibri" panose="020F0502020204030204"/>
                </a:endParaRPr>
              </a:p>
              <a:p>
                <a:r>
                  <a:rPr lang="en-US" altLang="en-US" dirty="0">
                    <a:solidFill>
                      <a:srgbClr val="000000"/>
                    </a:solidFill>
                    <a:cs typeface="Calibri" panose="020F0502020204030204"/>
                  </a:rPr>
                  <a:t>The set of inequalities are called </a:t>
                </a:r>
                <a:r>
                  <a:rPr lang="en-US" altLang="en-US" b="1" i="1" dirty="0">
                    <a:solidFill>
                      <a:srgbClr val="000000"/>
                    </a:solidFill>
                    <a:cs typeface="Calibri" panose="020F0502020204030204"/>
                  </a:rPr>
                  <a:t>constraints</a:t>
                </a:r>
              </a:p>
              <a:p>
                <a:r>
                  <a:rPr lang="pt-BR" dirty="0"/>
                  <a:t>9</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14.1</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30</a:t>
                </a:r>
              </a:p>
              <a:p>
                <a14:m>
                  <m:oMath xmlns:m="http://schemas.openxmlformats.org/officeDocument/2006/math">
                    <m:r>
                      <a:rPr lang="en-US" i="1">
                        <a:latin typeface="Cambria Math" panose="02040503050406030204" pitchFamily="18" charset="0"/>
                      </a:rPr>
                      <m:t>7.99</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6.25</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20</a:t>
                </a:r>
              </a:p>
              <a:p>
                <a:r>
                  <a:rPr lang="pt-BR" dirty="0"/>
                  <a:t>0.3</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0.04</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0.35</a:t>
                </a:r>
              </a:p>
              <a:p>
                <a14:m>
                  <m:oMath xmlns:m="http://schemas.openxmlformats.org/officeDocument/2006/math">
                    <m:r>
                      <a:rPr lang="en-US" i="1">
                        <a:latin typeface="Cambria Math" panose="02040503050406030204" pitchFamily="18" charset="0"/>
                      </a:rPr>
                      <m:t>0.4</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0.14</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1.2</a:t>
                </a:r>
              </a:p>
              <a:p>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a14:m>
                <a:r>
                  <a:rPr lang="en-US" altLang="en-US" dirty="0">
                    <a:solidFill>
                      <a:srgbClr val="000000"/>
                    </a:solidFill>
                    <a:cs typeface="Calibri" panose="020F0502020204030204"/>
                  </a:rPr>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≥0,</m:t>
                    </m:r>
                  </m:oMath>
                </a14:m>
                <a:endParaRPr lang="en-US" altLang="en-US"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7755969"/>
              </a:xfrm>
              <a:prstGeom prst="rect">
                <a:avLst/>
              </a:prstGeom>
              <a:blipFill>
                <a:blip r:embed="rId2"/>
                <a:stretch>
                  <a:fillRect l="-590" t="-708" r="-376"/>
                </a:stretch>
              </a:blipFill>
            </p:spPr>
            <p:txBody>
              <a:bodyPr/>
              <a:lstStyle/>
              <a:p>
                <a:r>
                  <a:rPr lang="en-US">
                    <a:noFill/>
                  </a:rPr>
                  <a:t> </a:t>
                </a:r>
              </a:p>
            </p:txBody>
          </p:sp>
        </mc:Fallback>
      </mc:AlternateContent>
      <p:graphicFrame>
        <p:nvGraphicFramePr>
          <p:cNvPr id="5" name="Table 4"/>
          <p:cNvGraphicFramePr>
            <a:graphicFrameLocks noGrp="1"/>
          </p:cNvGraphicFramePr>
          <p:nvPr/>
        </p:nvGraphicFramePr>
        <p:xfrm>
          <a:off x="152981" y="2163297"/>
          <a:ext cx="4865076" cy="1110294"/>
        </p:xfrm>
        <a:graphic>
          <a:graphicData uri="http://schemas.openxmlformats.org/drawingml/2006/table">
            <a:tbl>
              <a:tblPr>
                <a:tableStyleId>{5C22544A-7EE6-4342-B048-85BDC9FD1C3A}</a:tableStyleId>
              </a:tblPr>
              <a:tblGrid>
                <a:gridCol w="1307236">
                  <a:extLst>
                    <a:ext uri="{9D8B030D-6E8A-4147-A177-3AD203B41FA5}">
                      <a16:colId xmlns:a16="http://schemas.microsoft.com/office/drawing/2014/main" val="902993678"/>
                    </a:ext>
                  </a:extLst>
                </a:gridCol>
                <a:gridCol w="512113">
                  <a:extLst>
                    <a:ext uri="{9D8B030D-6E8A-4147-A177-3AD203B41FA5}">
                      <a16:colId xmlns:a16="http://schemas.microsoft.com/office/drawing/2014/main" val="279415261"/>
                    </a:ext>
                  </a:extLst>
                </a:gridCol>
                <a:gridCol w="727740">
                  <a:extLst>
                    <a:ext uri="{9D8B030D-6E8A-4147-A177-3AD203B41FA5}">
                      <a16:colId xmlns:a16="http://schemas.microsoft.com/office/drawing/2014/main" val="3321212180"/>
                    </a:ext>
                  </a:extLst>
                </a:gridCol>
                <a:gridCol w="781647">
                  <a:extLst>
                    <a:ext uri="{9D8B030D-6E8A-4147-A177-3AD203B41FA5}">
                      <a16:colId xmlns:a16="http://schemas.microsoft.com/office/drawing/2014/main" val="2818914381"/>
                    </a:ext>
                  </a:extLst>
                </a:gridCol>
                <a:gridCol w="889460">
                  <a:extLst>
                    <a:ext uri="{9D8B030D-6E8A-4147-A177-3AD203B41FA5}">
                      <a16:colId xmlns:a16="http://schemas.microsoft.com/office/drawing/2014/main" val="1587931390"/>
                    </a:ext>
                  </a:extLst>
                </a:gridCol>
                <a:gridCol w="646880">
                  <a:extLst>
                    <a:ext uri="{9D8B030D-6E8A-4147-A177-3AD203B41FA5}">
                      <a16:colId xmlns:a16="http://schemas.microsoft.com/office/drawing/2014/main" val="2642937526"/>
                    </a:ext>
                  </a:extLst>
                </a:gridCol>
              </a:tblGrid>
              <a:tr h="370098">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fat(g)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protein(g)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calcium(g)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potassium(g)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cost($)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9430836"/>
                  </a:ext>
                </a:extLst>
              </a:tr>
              <a:tr h="370098">
                <a:tc>
                  <a:txBody>
                    <a:bodyPr/>
                    <a:lstStyle/>
                    <a:p>
                      <a:pPr algn="ctr" fontAlgn="b"/>
                      <a:r>
                        <a:rPr lang="en-US" sz="1100" u="none" strike="noStrike">
                          <a:effectLst/>
                        </a:rPr>
                        <a:t>Milk (whole), 1cup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2136514"/>
                  </a:ext>
                </a:extLst>
              </a:tr>
              <a:tr h="370098">
                <a:tc>
                  <a:txBody>
                    <a:bodyPr/>
                    <a:lstStyle/>
                    <a:p>
                      <a:pPr algn="ctr" fontAlgn="b"/>
                      <a:r>
                        <a:rPr lang="en-US" sz="1100" u="none" strike="noStrike">
                          <a:effectLst/>
                        </a:rPr>
                        <a:t>Oatmeal cookie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0.04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0.14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1944399"/>
                  </a:ext>
                </a:extLst>
              </a:tr>
            </a:tbl>
          </a:graphicData>
        </a:graphic>
      </p:graphicFrame>
    </p:spTree>
    <p:extLst>
      <p:ext uri="{BB962C8B-B14F-4D97-AF65-F5344CB8AC3E}">
        <p14:creationId xmlns:p14="http://schemas.microsoft.com/office/powerpoint/2010/main" val="1553231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3724096"/>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Fundamental theorem of LP</a:t>
                </a:r>
              </a:p>
              <a:p>
                <a:r>
                  <a:rPr lang="en-US" altLang="en-US" sz="1200" dirty="0">
                    <a:solidFill>
                      <a:srgbClr val="000000"/>
                    </a:solidFill>
                    <a:cs typeface="Calibri" panose="020F0502020204030204"/>
                  </a:rPr>
                  <a:t>If an LP problem has optimal solutions, then at least one of these solutions occurs at a corner point of the feasible region.</a:t>
                </a:r>
              </a:p>
              <a:p>
                <a:r>
                  <a:rPr lang="en-US" altLang="en-US" sz="1200" dirty="0">
                    <a:solidFill>
                      <a:srgbClr val="000000"/>
                    </a:solidFill>
                    <a:cs typeface="Calibri" panose="020F0502020204030204"/>
                  </a:rPr>
                  <a:t>Linear programming problems with bounded (see below), nonempty feasible regions always have optimal solutions.</a:t>
                </a:r>
              </a:p>
              <a:p>
                <a:endParaRPr lang="en-US" altLang="en-US" sz="1200" dirty="0">
                  <a:solidFill>
                    <a:srgbClr val="000000"/>
                  </a:solidFill>
                  <a:cs typeface="Calibri" panose="020F0502020204030204"/>
                </a:endParaRPr>
              </a:p>
              <a:p>
                <a:r>
                  <a:rPr lang="en-US" altLang="en-US" sz="1200" dirty="0">
                    <a:solidFill>
                      <a:srgbClr val="000000"/>
                    </a:solidFill>
                    <a:cs typeface="Calibri" panose="020F0502020204030204"/>
                  </a:rPr>
                  <a:t>Compute objective function value at each corner points and select minimum value. This is the solution to our minimization problem.</a:t>
                </a:r>
              </a:p>
              <a:p>
                <a:endParaRPr lang="en-US" altLang="en-US" sz="1200" dirty="0">
                  <a:solidFill>
                    <a:srgbClr val="000000"/>
                  </a:solidFill>
                  <a:cs typeface="Calibri" panose="020F0502020204030204"/>
                </a:endParaRPr>
              </a:p>
              <a:p>
                <a:r>
                  <a:rPr lang="en-US" altLang="en-US" sz="1200" dirty="0">
                    <a:solidFill>
                      <a:srgbClr val="000000"/>
                    </a:solidFill>
                    <a:cs typeface="Calibri" panose="020F0502020204030204"/>
                  </a:rPr>
                  <a:t>A:  (1, 5.71),  </a:t>
                </a:r>
                <a:r>
                  <a:rPr lang="pt-BR" sz="1200" dirty="0"/>
                  <a:t>0</a:t>
                </a:r>
                <a14:m>
                  <m:oMath xmlns:m="http://schemas.openxmlformats.org/officeDocument/2006/math">
                    <m:r>
                      <a:rPr lang="en-US" sz="1200">
                        <a:latin typeface="Cambria Math" panose="02040503050406030204" pitchFamily="18" charset="0"/>
                      </a:rPr>
                      <m:t>.5</m:t>
                    </m:r>
                    <m:r>
                      <m:rPr>
                        <m:nor/>
                      </m:rPr>
                      <a:rPr lang="en-US" sz="1200" b="0" i="0" smtClean="0">
                        <a:latin typeface="Cambria Math" panose="02040503050406030204" pitchFamily="18" charset="0"/>
                      </a:rPr>
                      <m:t>∗</m:t>
                    </m:r>
                    <m:r>
                      <m:rPr>
                        <m:nor/>
                      </m:rPr>
                      <a:rPr lang="en-US" altLang="en-US" sz="1200" b="0" i="0" dirty="0" smtClean="0">
                        <a:solidFill>
                          <a:srgbClr val="000000"/>
                        </a:solidFill>
                        <a:cs typeface="Calibri" panose="020F0502020204030204"/>
                      </a:rPr>
                      <m:t>1</m:t>
                    </m:r>
                    <m:r>
                      <a:rPr lang="en-US" sz="1200" i="1">
                        <a:latin typeface="Cambria Math" panose="02040503050406030204" pitchFamily="18" charset="0"/>
                      </a:rPr>
                      <m:t>+</m:t>
                    </m:r>
                    <m:r>
                      <m:rPr>
                        <m:nor/>
                      </m:rPr>
                      <a:rPr lang="en-US" sz="1200" b="0" i="0" smtClean="0">
                        <a:latin typeface="Cambria Math" panose="02040503050406030204" pitchFamily="18" charset="0"/>
                      </a:rPr>
                      <m:t>0.2∗</m:t>
                    </m:r>
                    <m:r>
                      <m:rPr>
                        <m:nor/>
                      </m:rPr>
                      <a:rPr lang="en-US" altLang="en-US" sz="1200" b="0" i="0" dirty="0" smtClean="0">
                        <a:solidFill>
                          <a:srgbClr val="000000"/>
                        </a:solidFill>
                        <a:cs typeface="Calibri" panose="020F0502020204030204"/>
                      </a:rPr>
                      <m:t>5.71</m:t>
                    </m:r>
                  </m:oMath>
                </a14:m>
                <a:r>
                  <a:rPr lang="en-US" altLang="en-US" sz="1200" dirty="0">
                    <a:solidFill>
                      <a:srgbClr val="000000"/>
                    </a:solidFill>
                    <a:cs typeface="Calibri" panose="020F0502020204030204"/>
                  </a:rPr>
                  <a:t>= 1.64</a:t>
                </a:r>
              </a:p>
              <a:p>
                <a:r>
                  <a:rPr lang="en-US" altLang="en-US" sz="1200" dirty="0">
                    <a:solidFill>
                      <a:srgbClr val="000000"/>
                    </a:solidFill>
                    <a:cs typeface="Calibri" panose="020F0502020204030204"/>
                  </a:rPr>
                  <a:t>B: (2.9, 0.27),  </a:t>
                </a:r>
                <a:r>
                  <a:rPr lang="pt-BR" sz="1200" dirty="0"/>
                  <a:t>0</a:t>
                </a:r>
                <a14:m>
                  <m:oMath xmlns:m="http://schemas.openxmlformats.org/officeDocument/2006/math">
                    <m:r>
                      <a:rPr lang="en-US" sz="1200" i="0">
                        <a:latin typeface="Cambria Math" panose="02040503050406030204" pitchFamily="18" charset="0"/>
                      </a:rPr>
                      <m:t>.5</m:t>
                    </m:r>
                    <m:r>
                      <m:rPr>
                        <m:nor/>
                      </m:rPr>
                      <a:rPr lang="en-US" sz="1200">
                        <a:latin typeface="Cambria Math" panose="02040503050406030204" pitchFamily="18" charset="0"/>
                      </a:rPr>
                      <m:t>∗</m:t>
                    </m:r>
                    <m:r>
                      <m:rPr>
                        <m:nor/>
                      </m:rPr>
                      <a:rPr lang="en-US" sz="1200" b="0" i="0" smtClean="0">
                        <a:latin typeface="Cambria Math" panose="02040503050406030204" pitchFamily="18" charset="0"/>
                      </a:rPr>
                      <m:t>2.9</m:t>
                    </m:r>
                    <m:r>
                      <a:rPr lang="en-US" sz="1200" i="0">
                        <a:latin typeface="Cambria Math" panose="02040503050406030204" pitchFamily="18" charset="0"/>
                      </a:rPr>
                      <m:t>+</m:t>
                    </m:r>
                    <m:r>
                      <m:rPr>
                        <m:nor/>
                      </m:rPr>
                      <a:rPr lang="en-US" sz="1200">
                        <a:latin typeface="Cambria Math" panose="02040503050406030204" pitchFamily="18" charset="0"/>
                      </a:rPr>
                      <m:t>0.2∗</m:t>
                    </m:r>
                    <m:r>
                      <m:rPr>
                        <m:nor/>
                      </m:rPr>
                      <a:rPr lang="en-US" sz="1200" b="0" smtClean="0">
                        <a:latin typeface="Cambria Math" panose="02040503050406030204" pitchFamily="18" charset="0"/>
                      </a:rPr>
                      <m:t>0.2</m:t>
                    </m:r>
                    <m:r>
                      <m:rPr>
                        <m:nor/>
                      </m:rPr>
                      <a:rPr lang="en-US" sz="1200" b="0" i="0" smtClean="0">
                        <a:latin typeface="Cambria Math" panose="02040503050406030204" pitchFamily="18" charset="0"/>
                      </a:rPr>
                      <m:t>7</m:t>
                    </m:r>
                  </m:oMath>
                </a14:m>
                <a:r>
                  <a:rPr lang="en-US" altLang="en-US" sz="1200" dirty="0">
                    <a:solidFill>
                      <a:srgbClr val="000000"/>
                    </a:solidFill>
                    <a:cs typeface="Calibri" panose="020F0502020204030204"/>
                  </a:rPr>
                  <a:t>= 1.506</a:t>
                </a:r>
              </a:p>
              <a:p>
                <a:r>
                  <a:rPr lang="en-US" altLang="en-US" sz="1200" dirty="0">
                    <a:solidFill>
                      <a:srgbClr val="000000"/>
                    </a:solidFill>
                    <a:cs typeface="Calibri" panose="020F0502020204030204"/>
                  </a:rPr>
                  <a:t>C:  (3.33, 0), </a:t>
                </a:r>
                <a:r>
                  <a:rPr lang="pt-BR" sz="1200" dirty="0"/>
                  <a:t>0</a:t>
                </a:r>
                <a14:m>
                  <m:oMath xmlns:m="http://schemas.openxmlformats.org/officeDocument/2006/math">
                    <m:r>
                      <a:rPr lang="en-US" sz="1200" i="0">
                        <a:latin typeface="Cambria Math" panose="02040503050406030204" pitchFamily="18" charset="0"/>
                      </a:rPr>
                      <m:t>.5</m:t>
                    </m:r>
                    <m:r>
                      <m:rPr>
                        <m:nor/>
                      </m:rPr>
                      <a:rPr lang="en-US" sz="1200">
                        <a:latin typeface="Cambria Math" panose="02040503050406030204" pitchFamily="18" charset="0"/>
                      </a:rPr>
                      <m:t>∗</m:t>
                    </m:r>
                    <m:r>
                      <m:rPr>
                        <m:nor/>
                      </m:rPr>
                      <a:rPr lang="en-US" sz="1200" b="0" i="0" smtClean="0">
                        <a:latin typeface="Cambria Math" panose="02040503050406030204" pitchFamily="18" charset="0"/>
                      </a:rPr>
                      <m:t>3.33</m:t>
                    </m:r>
                    <m:r>
                      <a:rPr lang="en-US" sz="1200" i="0">
                        <a:latin typeface="Cambria Math" panose="02040503050406030204" pitchFamily="18" charset="0"/>
                      </a:rPr>
                      <m:t>+</m:t>
                    </m:r>
                    <m:r>
                      <m:rPr>
                        <m:nor/>
                      </m:rPr>
                      <a:rPr lang="en-US" sz="1200">
                        <a:latin typeface="Cambria Math" panose="02040503050406030204" pitchFamily="18" charset="0"/>
                      </a:rPr>
                      <m:t>0.2∗</m:t>
                    </m:r>
                    <m:r>
                      <m:rPr>
                        <m:nor/>
                      </m:rPr>
                      <a:rPr lang="en-US" sz="1200" b="0" i="0" smtClean="0">
                        <a:latin typeface="Cambria Math" panose="02040503050406030204" pitchFamily="18" charset="0"/>
                      </a:rPr>
                      <m:t>0</m:t>
                    </m:r>
                  </m:oMath>
                </a14:m>
                <a:r>
                  <a:rPr lang="en-US" altLang="en-US" sz="1200" dirty="0">
                    <a:solidFill>
                      <a:srgbClr val="000000"/>
                    </a:solidFill>
                    <a:cs typeface="Calibri" panose="020F0502020204030204"/>
                  </a:rPr>
                  <a:t>= 1.66</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B is a solution to LP problem. Function value at B is 1.506</a:t>
                </a:r>
              </a:p>
              <a:p>
                <a:r>
                  <a:rPr lang="en-US" altLang="en-US" sz="1600" dirty="0">
                    <a:solidFill>
                      <a:srgbClr val="000000"/>
                    </a:solidFill>
                    <a:cs typeface="Calibri" panose="020F0502020204030204"/>
                  </a:rPr>
                  <a:t>(optimal cost of breakfast is 1.506)</a:t>
                </a:r>
              </a:p>
              <a:p>
                <a:endParaRPr lang="en-US" altLang="en-US" sz="2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3724096"/>
              </a:xfrm>
              <a:prstGeom prst="rect">
                <a:avLst/>
              </a:prstGeom>
              <a:blipFill>
                <a:blip r:embed="rId2"/>
                <a:stretch>
                  <a:fillRect l="-590" t="-1473" r="-376"/>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64435" y="4259924"/>
            <a:ext cx="4087952" cy="2709216"/>
          </a:xfrm>
          <a:prstGeom prst="rect">
            <a:avLst/>
          </a:prstGeom>
        </p:spPr>
      </p:pic>
      <p:pic>
        <p:nvPicPr>
          <p:cNvPr id="5" name="Picture 4">
            <a:extLst>
              <a:ext uri="{FF2B5EF4-FFF2-40B4-BE49-F238E27FC236}">
                <a16:creationId xmlns:a16="http://schemas.microsoft.com/office/drawing/2014/main" id="{31B139A7-FE69-405C-A1A6-635D316950F2}"/>
              </a:ext>
            </a:extLst>
          </p:cNvPr>
          <p:cNvPicPr>
            <a:picLocks noChangeAspect="1"/>
          </p:cNvPicPr>
          <p:nvPr/>
        </p:nvPicPr>
        <p:blipFill>
          <a:blip r:embed="rId4"/>
          <a:stretch>
            <a:fillRect/>
          </a:stretch>
        </p:blipFill>
        <p:spPr>
          <a:xfrm>
            <a:off x="5567100" y="2701567"/>
            <a:ext cx="5619750" cy="3971925"/>
          </a:xfrm>
          <a:prstGeom prst="rect">
            <a:avLst/>
          </a:prstGeom>
        </p:spPr>
      </p:pic>
    </p:spTree>
    <p:extLst>
      <p:ext uri="{BB962C8B-B14F-4D97-AF65-F5344CB8AC3E}">
        <p14:creationId xmlns:p14="http://schemas.microsoft.com/office/powerpoint/2010/main" val="3325206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6432530"/>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2000" dirty="0">
                    <a:solidFill>
                      <a:srgbClr val="000000"/>
                    </a:solidFill>
                    <a:cs typeface="Calibri" panose="020F0502020204030204"/>
                  </a:rPr>
                  <a:t>Description of </a:t>
                </a:r>
                <a:r>
                  <a:rPr lang="en-US" altLang="en-US" sz="2000" dirty="0" err="1">
                    <a:solidFill>
                      <a:srgbClr val="000000"/>
                    </a:solidFill>
                    <a:cs typeface="Calibri" panose="020F0502020204030204"/>
                  </a:rPr>
                  <a:t>linprog</a:t>
                </a:r>
                <a:r>
                  <a:rPr lang="en-US" altLang="en-US" sz="2000" dirty="0">
                    <a:solidFill>
                      <a:srgbClr val="000000"/>
                    </a:solidFill>
                    <a:cs typeface="Calibri" panose="020F0502020204030204"/>
                  </a:rPr>
                  <a:t> function:</a:t>
                </a:r>
              </a:p>
              <a:p>
                <a:endParaRPr lang="en-US" altLang="en-US" sz="2000" dirty="0">
                  <a:solidFill>
                    <a:srgbClr val="000000"/>
                  </a:solidFill>
                  <a:cs typeface="Calibri" panose="020F0502020204030204"/>
                </a:endParaRPr>
              </a:p>
              <a:p>
                <a:r>
                  <a:rPr lang="en-US" altLang="en-US" sz="2000" b="1" dirty="0" err="1">
                    <a:solidFill>
                      <a:srgbClr val="000000"/>
                    </a:solidFill>
                    <a:cs typeface="Calibri" panose="020F0502020204030204"/>
                  </a:rPr>
                  <a:t>scipy.optimize.linprog</a:t>
                </a:r>
                <a:r>
                  <a:rPr lang="en-US" altLang="en-US" sz="2000" dirty="0">
                    <a:solidFill>
                      <a:srgbClr val="000000"/>
                    </a:solidFill>
                    <a:cs typeface="Calibri" panose="020F0502020204030204"/>
                  </a:rPr>
                  <a:t>(c, </a:t>
                </a:r>
                <a:r>
                  <a:rPr lang="en-US" altLang="en-US" sz="2000" dirty="0" err="1">
                    <a:solidFill>
                      <a:srgbClr val="000000"/>
                    </a:solidFill>
                    <a:cs typeface="Calibri" panose="020F0502020204030204"/>
                  </a:rPr>
                  <a:t>A_ub</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b_ub</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A_eq</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b_eq</a:t>
                </a:r>
                <a:r>
                  <a:rPr lang="en-US" altLang="en-US" sz="2000" dirty="0">
                    <a:solidFill>
                      <a:srgbClr val="000000"/>
                    </a:solidFill>
                    <a:cs typeface="Calibri" panose="020F0502020204030204"/>
                  </a:rPr>
                  <a:t>=None, bounds=None, method='interior-point', callback=None, options=None, x0=None)</a:t>
                </a:r>
              </a:p>
              <a:p>
                <a:r>
                  <a:rPr lang="en-US" altLang="en-US" sz="2000" dirty="0">
                    <a:solidFill>
                      <a:srgbClr val="000000"/>
                    </a:solidFill>
                    <a:cs typeface="Calibri" panose="020F0502020204030204"/>
                  </a:rPr>
                  <a:t>Linear programming: minimize a linear objective function subject to linear equality and inequality constraints.</a:t>
                </a:r>
              </a:p>
              <a:p>
                <a:r>
                  <a:rPr lang="en-US" altLang="en-US" sz="2000" dirty="0">
                    <a:solidFill>
                      <a:srgbClr val="000000"/>
                    </a:solidFill>
                    <a:cs typeface="Calibri" panose="020F0502020204030204"/>
                  </a:rPr>
                  <a:t>Linear programming solves problems of the following  </a:t>
                </a:r>
                <a:r>
                  <a:rPr lang="en-US" sz="2000" dirty="0"/>
                  <a:t>form:</a:t>
                </a:r>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In the diet problem inequality constraints should be rewritten in the form </a:t>
                </a:r>
                <a:r>
                  <a:rPr lang="en-US" sz="2000" dirty="0"/>
                  <a:t>A</a:t>
                </a:r>
                <a14:m>
                  <m:oMath xmlns:m="http://schemas.openxmlformats.org/officeDocument/2006/math">
                    <m:r>
                      <m:rPr>
                        <m:sty m:val="p"/>
                      </m:rPr>
                      <a:rPr lang="en-US" sz="2000">
                        <a:latin typeface="Cambria Math" panose="02040503050406030204" pitchFamily="18" charset="0"/>
                      </a:rPr>
                      <m:t>x</m:t>
                    </m:r>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b required by </a:t>
                </a:r>
                <a:r>
                  <a:rPr lang="en-US" altLang="en-US" sz="2000" dirty="0" err="1">
                    <a:solidFill>
                      <a:srgbClr val="000000"/>
                    </a:solidFill>
                    <a:cs typeface="Calibri" panose="020F0502020204030204"/>
                  </a:rPr>
                  <a:t>linprog</a:t>
                </a:r>
                <a:r>
                  <a:rPr lang="en-US" altLang="en-US" sz="2000" dirty="0">
                    <a:solidFill>
                      <a:srgbClr val="000000"/>
                    </a:solidFill>
                    <a:cs typeface="Calibri" panose="020F0502020204030204"/>
                  </a:rPr>
                  <a:t>. This is done by multiplying both sides of inequalities by -1. </a:t>
                </a:r>
              </a:p>
              <a:p>
                <a:r>
                  <a:rPr lang="pt-BR" sz="2000" dirty="0"/>
                  <a:t>-</a:t>
                </a:r>
                <a:r>
                  <a:rPr lang="pt-BR" sz="1600" dirty="0"/>
                  <a:t>9</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14.1</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-30</a:t>
                </a:r>
              </a:p>
              <a:p>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7.99</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6.25</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-20</a:t>
                </a:r>
              </a:p>
              <a:p>
                <a:r>
                  <a:rPr lang="pt-BR" sz="1600" dirty="0"/>
                  <a:t>-0.3</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0.04</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-0.35</a:t>
                </a:r>
              </a:p>
              <a:p>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0.4</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0.14</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-1.2</a:t>
                </a:r>
              </a:p>
              <a:p>
                <a:endParaRPr lang="en-US" altLang="en-US" sz="16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6432530"/>
              </a:xfrm>
              <a:prstGeom prst="rect">
                <a:avLst/>
              </a:prstGeom>
              <a:blipFill>
                <a:blip r:embed="rId2"/>
                <a:stretch>
                  <a:fillRect l="-590" t="-853" r="-42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052656" y="3429000"/>
            <a:ext cx="2345517" cy="1416449"/>
          </a:xfrm>
          <a:prstGeom prst="rect">
            <a:avLst/>
          </a:prstGeom>
        </p:spPr>
      </p:pic>
    </p:spTree>
    <p:extLst>
      <p:ext uri="{BB962C8B-B14F-4D97-AF65-F5344CB8AC3E}">
        <p14:creationId xmlns:p14="http://schemas.microsoft.com/office/powerpoint/2010/main" val="1774713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4955203"/>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1600" dirty="0">
                <a:solidFill>
                  <a:srgbClr val="000000"/>
                </a:solidFill>
                <a:cs typeface="Calibri" panose="020F0502020204030204"/>
              </a:rPr>
              <a:t>This is Python code for solving diet problem</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scipy.optimize</a:t>
            </a:r>
            <a:r>
              <a:rPr lang="en-US" altLang="en-US" sz="1600" dirty="0">
                <a:solidFill>
                  <a:srgbClr val="000000"/>
                </a:solidFill>
                <a:cs typeface="Calibri" panose="020F0502020204030204"/>
              </a:rPr>
              <a:t> as </a:t>
            </a:r>
            <a:r>
              <a:rPr lang="en-US" altLang="en-US" sz="1600" dirty="0" err="1">
                <a:solidFill>
                  <a:srgbClr val="000000"/>
                </a:solidFill>
                <a:cs typeface="Calibri" panose="020F0502020204030204"/>
              </a:rPr>
              <a:t>spo</a:t>
            </a:r>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c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([0.5,0.2])</a:t>
            </a:r>
          </a:p>
          <a:p>
            <a:r>
              <a:rPr lang="en-US" altLang="en-US" sz="1600" dirty="0">
                <a:solidFill>
                  <a:srgbClr val="000000"/>
                </a:solidFill>
                <a:cs typeface="Calibri" panose="020F0502020204030204"/>
              </a:rPr>
              <a:t>bounds = [(0,10),(0,30)]</a:t>
            </a:r>
          </a:p>
          <a:p>
            <a:r>
              <a:rPr lang="en-US" altLang="en-US" sz="1600" dirty="0" err="1">
                <a:solidFill>
                  <a:srgbClr val="000000"/>
                </a:solidFill>
                <a:cs typeface="Calibri" panose="020F0502020204030204"/>
              </a:rPr>
              <a:t>b_ub</a:t>
            </a:r>
            <a:r>
              <a:rPr lang="en-US" altLang="en-US" sz="1600" dirty="0">
                <a:solidFill>
                  <a:srgbClr val="000000"/>
                </a:solidFill>
                <a:cs typeface="Calibri" panose="020F0502020204030204"/>
              </a:rPr>
              <a:t>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([30,20,0.35,1.2])</a:t>
            </a:r>
          </a:p>
          <a:p>
            <a:r>
              <a:rPr lang="en-US" altLang="en-US" sz="1600" dirty="0" err="1">
                <a:solidFill>
                  <a:srgbClr val="000000"/>
                </a:solidFill>
                <a:cs typeface="Calibri" panose="020F0502020204030204"/>
              </a:rPr>
              <a:t>A_ub</a:t>
            </a:r>
            <a:r>
              <a:rPr lang="en-US" altLang="en-US" sz="1600" dirty="0">
                <a:solidFill>
                  <a:srgbClr val="000000"/>
                </a:solidFill>
                <a:cs typeface="Calibri" panose="020F0502020204030204"/>
              </a:rPr>
              <a:t>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([[9,14.1],[7.99,6.25],[0.3,0.04],[0.4,0.14]])</a:t>
            </a:r>
          </a:p>
          <a:p>
            <a:r>
              <a:rPr lang="en-US" altLang="en-US" sz="1600" dirty="0">
                <a:solidFill>
                  <a:srgbClr val="000000"/>
                </a:solidFill>
                <a:cs typeface="Calibri" panose="020F0502020204030204"/>
              </a:rPr>
              <a:t>res=</a:t>
            </a:r>
            <a:r>
              <a:rPr lang="en-US" altLang="en-US" sz="1600" dirty="0" err="1">
                <a:solidFill>
                  <a:srgbClr val="000000"/>
                </a:solidFill>
                <a:cs typeface="Calibri" panose="020F0502020204030204"/>
              </a:rPr>
              <a:t>spo.linprog</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c,A_ub,b_ub,bounds</a:t>
            </a:r>
            <a:r>
              <a:rPr lang="en-US" altLang="en-US" sz="1600" dirty="0">
                <a:solidFill>
                  <a:srgbClr val="000000"/>
                </a:solidFill>
                <a:cs typeface="Calibri" panose="020F0502020204030204"/>
              </a:rPr>
              <a:t>=bounds)</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Solution is to drink 2.90410959 cups of milk and eat  0.2739726 portion of  cookies.</a:t>
            </a:r>
          </a:p>
          <a:p>
            <a:r>
              <a:rPr lang="en-US" altLang="en-US" sz="1600" dirty="0">
                <a:solidFill>
                  <a:srgbClr val="000000"/>
                </a:solidFill>
                <a:cs typeface="Calibri" panose="020F0502020204030204"/>
              </a:rPr>
              <a:t>The cost of breakfast s 1.506849315068493</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If milk intake is restricted to 2 cups: bounds = [(0,2),(0,30)]</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Then solution is to drink 2 cups of milk and eat 2.85714286 cookies. The cost of breakfast is 1.571428</a:t>
            </a:r>
          </a:p>
          <a:p>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p:txBody>
      </p:sp>
    </p:spTree>
    <p:extLst>
      <p:ext uri="{BB962C8B-B14F-4D97-AF65-F5344CB8AC3E}">
        <p14:creationId xmlns:p14="http://schemas.microsoft.com/office/powerpoint/2010/main" val="2040842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5510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171194"/>
              </a:xfrm>
              <a:prstGeom prst="rect">
                <a:avLst/>
              </a:prstGeom>
            </p:spPr>
            <p:txBody>
              <a:bodyPr wrap="square">
                <a:spAutoFit/>
              </a:bodyPr>
              <a:lstStyle/>
              <a:p>
                <a:r>
                  <a:rPr lang="en-US" altLang="en-US" sz="2800" dirty="0">
                    <a:solidFill>
                      <a:srgbClr val="000000"/>
                    </a:solidFill>
                    <a:cs typeface="Calibri" panose="020F0502020204030204"/>
                  </a:rPr>
                  <a:t>Problem: given a set of observation find analytical model for this data.</a:t>
                </a:r>
                <a:endParaRPr lang="en-US" sz="2800" dirty="0">
                  <a:solidFill>
                    <a:srgbClr val="000000"/>
                  </a:solidFill>
                  <a:cs typeface="Calibri" panose="020F0502020204030204"/>
                </a:endParaRPr>
              </a:p>
              <a:p>
                <a:r>
                  <a:rPr lang="en-US" sz="2800" dirty="0">
                    <a:solidFill>
                      <a:srgbClr val="000000"/>
                    </a:solidFill>
                    <a:cs typeface="Calibri" panose="020F0502020204030204"/>
                  </a:rPr>
                  <a:t>House prices dataset example: let us model a dependency between the area of the house and its price.</a:t>
                </a:r>
              </a:p>
              <a:p>
                <a:r>
                  <a:rPr lang="en-US" sz="2800" dirty="0">
                    <a:solidFill>
                      <a:srgbClr val="000000"/>
                    </a:solidFill>
                    <a:cs typeface="Calibri" panose="020F0502020204030204"/>
                  </a:rPr>
                  <a:t>In machine learning terminology:  use given dataset to train linear model, then use this model to find a price of the new house. For example, we have n observations of houses, their areas (x) and prices (y):  </a:t>
                </a:r>
              </a:p>
              <a:p>
                <a:r>
                  <a:rPr lang="en-US" sz="2800" dirty="0">
                    <a:solidFill>
                      <a:srgbClr val="000000"/>
                    </a:solidFill>
                    <a:cs typeface="Calibri" panose="020F0502020204030204"/>
                  </a:rPr>
                  <a:t>x=(</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2</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𝑛</m:t>
                        </m:r>
                      </m:sub>
                    </m:sSub>
                  </m:oMath>
                </a14:m>
                <a:r>
                  <a:rPr lang="en-US" sz="2800" dirty="0">
                    <a:solidFill>
                      <a:srgbClr val="000000"/>
                    </a:solidFill>
                    <a:cs typeface="Calibri" panose="020F0502020204030204"/>
                  </a:rPr>
                  <a:t>), y=(</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1</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2</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smtClean="0">
                            <a:latin typeface="Cambria Math" panose="02040503050406030204" pitchFamily="18" charset="0"/>
                          </a:rPr>
                          <m:t>𝑛</m:t>
                        </m:r>
                      </m:sub>
                    </m:sSub>
                  </m:oMath>
                </a14:m>
                <a:r>
                  <a:rPr lang="en-US" sz="2800" dirty="0">
                    <a:solidFill>
                      <a:srgbClr val="000000"/>
                    </a:solidFill>
                    <a:cs typeface="Calibri" panose="020F0502020204030204"/>
                  </a:rPr>
                  <a:t>)</a:t>
                </a:r>
              </a:p>
              <a:p>
                <a:r>
                  <a:rPr lang="en-US" sz="2800" dirty="0">
                    <a:solidFill>
                      <a:srgbClr val="000000"/>
                    </a:solidFill>
                    <a:cs typeface="Calibri" panose="020F0502020204030204"/>
                  </a:rPr>
                  <a:t>We need to find such a line with slope </a:t>
                </a:r>
                <a14:m>
                  <m:oMath xmlns:m="http://schemas.openxmlformats.org/officeDocument/2006/math">
                    <m:r>
                      <a:rPr lang="en-US" sz="2800" i="1">
                        <a:latin typeface="Cambria Math" panose="02040503050406030204" pitchFamily="18" charset="0"/>
                      </a:rPr>
                      <m:t>𝑎</m:t>
                    </m:r>
                  </m:oMath>
                </a14:m>
                <a:r>
                  <a:rPr lang="en-US" sz="2800" dirty="0">
                    <a:solidFill>
                      <a:srgbClr val="000000"/>
                    </a:solidFill>
                    <a:cs typeface="Calibri" panose="020F0502020204030204"/>
                  </a:rPr>
                  <a:t> and intercept </a:t>
                </a:r>
                <a14:m>
                  <m:oMath xmlns:m="http://schemas.openxmlformats.org/officeDocument/2006/math">
                    <m:r>
                      <a:rPr lang="en-US" sz="2800" i="1">
                        <a:latin typeface="Cambria Math" panose="02040503050406030204" pitchFamily="18" charset="0"/>
                      </a:rPr>
                      <m:t>𝑏</m:t>
                    </m:r>
                  </m:oMath>
                </a14:m>
                <a:r>
                  <a:rPr lang="en-US" sz="2800" dirty="0">
                    <a:solidFill>
                      <a:srgbClr val="000000"/>
                    </a:solidFill>
                    <a:cs typeface="Calibri" panose="020F0502020204030204"/>
                  </a:rPr>
                  <a:t>  that given data points lie on this line. To find </a:t>
                </a:r>
                <a14:m>
                  <m:oMath xmlns:m="http://schemas.openxmlformats.org/officeDocument/2006/math">
                    <m:r>
                      <a:rPr lang="en-US" sz="2800" i="1">
                        <a:latin typeface="Cambria Math" panose="02040503050406030204" pitchFamily="18" charset="0"/>
                      </a:rPr>
                      <m:t>𝑎</m:t>
                    </m:r>
                  </m:oMath>
                </a14:m>
                <a:r>
                  <a:rPr lang="en-US" sz="2800" dirty="0">
                    <a:solidFill>
                      <a:srgbClr val="000000"/>
                    </a:solidFill>
                    <a:cs typeface="Calibri" panose="020F0502020204030204"/>
                  </a:rPr>
                  <a:t> and </a:t>
                </a:r>
                <a14:m>
                  <m:oMath xmlns:m="http://schemas.openxmlformats.org/officeDocument/2006/math">
                    <m:r>
                      <a:rPr lang="en-US" sz="2800" b="0" i="1" smtClean="0">
                        <a:solidFill>
                          <a:srgbClr val="000000"/>
                        </a:solidFill>
                        <a:latin typeface="Cambria Math" panose="02040503050406030204" pitchFamily="18" charset="0"/>
                        <a:cs typeface="Calibri" panose="020F0502020204030204"/>
                      </a:rPr>
                      <m:t>𝑏</m:t>
                    </m:r>
                    <m:r>
                      <a:rPr lang="en-US" sz="2800" b="0" i="1" smtClean="0">
                        <a:solidFill>
                          <a:srgbClr val="000000"/>
                        </a:solidFill>
                        <a:latin typeface="Cambria Math" panose="02040503050406030204" pitchFamily="18" charset="0"/>
                        <a:cs typeface="Calibri" panose="020F0502020204030204"/>
                      </a:rPr>
                      <m:t> </m:t>
                    </m:r>
                  </m:oMath>
                </a14:m>
                <a:r>
                  <a:rPr lang="en-US" sz="2800" dirty="0">
                    <a:solidFill>
                      <a:srgbClr val="000000"/>
                    </a:solidFill>
                    <a:cs typeface="Calibri" panose="020F0502020204030204"/>
                  </a:rPr>
                  <a:t>we have to solve a system of linear equations</a:t>
                </a:r>
              </a:p>
              <a:p>
                <a14:m>
                  <m:oMath xmlns:m="http://schemas.openxmlformats.org/officeDocument/2006/math">
                    <m:r>
                      <a:rPr lang="en-US" sz="2000" b="0" i="1" smtClean="0">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i="1">
                        <a:latin typeface="Cambria Math" panose="02040503050406030204" pitchFamily="18" charset="0"/>
                      </a:rPr>
                      <m:t> </m:t>
                    </m:r>
                  </m:oMath>
                </a14:m>
                <a:r>
                  <a:rPr lang="en-US" altLang="en-US" sz="2000" dirty="0">
                    <a:solidFill>
                      <a:srgbClr val="000000"/>
                    </a:solidFill>
                    <a:cs typeface="Calibri" panose="020F0502020204030204"/>
                  </a:rPr>
                  <a:t>=</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oMath>
                </a14:m>
                <a:endParaRPr lang="en-US" altLang="en-US" sz="2000" dirty="0">
                  <a:solidFill>
                    <a:srgbClr val="000000"/>
                  </a:solidFill>
                  <a:cs typeface="Calibri" panose="020F0502020204030204"/>
                </a:endParaRPr>
              </a:p>
              <a:p>
                <a14:m>
                  <m:oMath xmlns:m="http://schemas.openxmlformats.org/officeDocument/2006/math">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oMath>
                </a14:m>
                <a:r>
                  <a:rPr lang="en-US" altLang="en-US" sz="2000" dirty="0">
                    <a:solidFill>
                      <a:srgbClr val="000000"/>
                    </a:solidFill>
                    <a:cs typeface="Calibri" panose="020F0502020204030204"/>
                  </a:rPr>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oMath>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a:t>
                </a:r>
              </a:p>
              <a:p>
                <a14:m>
                  <m:oMath xmlns:m="http://schemas.openxmlformats.org/officeDocument/2006/math">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oMath>
                </a14:m>
                <a:r>
                  <a:rPr lang="en-US" altLang="en-US" sz="2000" dirty="0">
                    <a:solidFill>
                      <a:srgbClr val="000000"/>
                    </a:solidFill>
                    <a:cs typeface="Calibri" panose="020F0502020204030204"/>
                  </a:rPr>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𝑛</m:t>
                        </m:r>
                      </m:sub>
                    </m:sSub>
                  </m:oMath>
                </a14:m>
                <a:r>
                  <a:rPr lang="pt-BR" sz="2000" dirty="0"/>
                  <a:t>  </a:t>
                </a:r>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171194"/>
              </a:xfrm>
              <a:prstGeom prst="rect">
                <a:avLst/>
              </a:prstGeom>
              <a:blipFill>
                <a:blip r:embed="rId2"/>
                <a:stretch>
                  <a:fillRect l="-1074" t="-850" r="-1235"/>
                </a:stretch>
              </a:blipFill>
            </p:spPr>
            <p:txBody>
              <a:bodyPr/>
              <a:lstStyle/>
              <a:p>
                <a:r>
                  <a:rPr lang="en-US">
                    <a:noFill/>
                  </a:rPr>
                  <a:t> </a:t>
                </a:r>
              </a:p>
            </p:txBody>
          </p:sp>
        </mc:Fallback>
      </mc:AlternateContent>
    </p:spTree>
    <p:extLst>
      <p:ext uri="{BB962C8B-B14F-4D97-AF65-F5344CB8AC3E}">
        <p14:creationId xmlns:p14="http://schemas.microsoft.com/office/powerpoint/2010/main" val="228795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0005" y="71889"/>
            <a:ext cx="3502882" cy="707886"/>
          </a:xfrm>
          <a:prstGeom prst="rect">
            <a:avLst/>
          </a:prstGeom>
        </p:spPr>
        <p:txBody>
          <a:bodyPr wrap="none" anchor="t">
            <a:spAutoFit/>
          </a:bodyPr>
          <a:lstStyle/>
          <a:p>
            <a:r>
              <a:rPr lang="en-US" sz="4000" dirty="0">
                <a:solidFill>
                  <a:prstClr val="black"/>
                </a:solidFill>
                <a:latin typeface="Lucida Sans Unicode"/>
                <a:cs typeface="Lucida Sans Unicode"/>
              </a:rPr>
              <a:t>History of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0665618" cy="6647974"/>
          </a:xfrm>
          <a:prstGeom prst="rect">
            <a:avLst/>
          </a:prstGeom>
        </p:spPr>
        <p:txBody>
          <a:bodyPr wrap="square" anchor="t">
            <a:spAutoFit/>
          </a:bodyPr>
          <a:lstStyle/>
          <a:p>
            <a:r>
              <a:rPr lang="en-US" sz="3200" i="1" dirty="0"/>
              <a:t>ML methods – some definitions:</a:t>
            </a:r>
          </a:p>
          <a:p>
            <a:r>
              <a:rPr lang="en-US" sz="3200" i="1" dirty="0"/>
              <a:t> Algorithms that mimic human learning process</a:t>
            </a:r>
          </a:p>
          <a:p>
            <a:r>
              <a:rPr lang="en-US" sz="2000" i="1" dirty="0"/>
              <a:t>(humans analyze huge amount of information in order to come up with everyday decisions such as making  decisions at the shopping center or making decisions during a walk in the unknown city)</a:t>
            </a:r>
          </a:p>
          <a:p>
            <a:r>
              <a:rPr lang="en-US" sz="3200" i="1" dirty="0"/>
              <a:t>Using data to improve decisions </a:t>
            </a:r>
          </a:p>
          <a:p>
            <a:r>
              <a:rPr lang="en-US" sz="2400" i="1" dirty="0"/>
              <a:t>Many currently used ML algorithms were developed 60-70 years ago but were not viable alternative to other methods (say, approximation methods) because computers were too slow.</a:t>
            </a:r>
          </a:p>
          <a:p>
            <a:r>
              <a:rPr lang="en-US" sz="2400" i="1" dirty="0"/>
              <a:t>Revival of ML is due to increased computer efficiency.</a:t>
            </a:r>
          </a:p>
          <a:p>
            <a:r>
              <a:rPr lang="en-US" sz="2400" i="1" dirty="0"/>
              <a:t>Data-driven process instead of model-driven process.</a:t>
            </a:r>
          </a:p>
          <a:p>
            <a:endParaRPr lang="en-US" sz="2400" i="1" dirty="0"/>
          </a:p>
          <a:p>
            <a:r>
              <a:rPr lang="en-US" sz="2000" i="1" dirty="0"/>
              <a:t>Earlier ML courses were focused on methods: Linear Regression, Logistic Regression, Neural Networks, Decision Trees, Bayesian Inference, K-means clustering</a:t>
            </a:r>
          </a:p>
          <a:p>
            <a:r>
              <a:rPr lang="en-US" b="1" i="1" dirty="0"/>
              <a:t>See Andrew Ng Machine Learning course on Coursera, Stanford University</a:t>
            </a:r>
          </a:p>
          <a:p>
            <a:r>
              <a:rPr lang="en-US" sz="2000" i="1" dirty="0">
                <a:solidFill>
                  <a:srgbClr val="000000"/>
                </a:solidFill>
                <a:cs typeface="Calibri" panose="020F0502020204030204"/>
              </a:rPr>
              <a:t>Most recent ML courses are focused on general concepts that underly many ML methods</a:t>
            </a:r>
          </a:p>
          <a:p>
            <a:r>
              <a:rPr lang="en-US" b="1" i="1" dirty="0">
                <a:solidFill>
                  <a:srgbClr val="000000"/>
                </a:solidFill>
                <a:cs typeface="Calibri" panose="020F0502020204030204"/>
              </a:rPr>
              <a:t>See Christopher Manning course at Stanford University</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596517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7396"/>
            <a:ext cx="12191999" cy="615553"/>
          </a:xfrm>
          <a:prstGeom prst="rect">
            <a:avLst/>
          </a:prstGeom>
        </p:spPr>
        <p:txBody>
          <a:bodyPr wrap="squar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4093428"/>
          </a:xfrm>
          <a:prstGeom prst="rect">
            <a:avLst/>
          </a:prstGeom>
        </p:spPr>
        <p:txBody>
          <a:bodyPr wrap="square">
            <a:spAutoFit/>
          </a:bodyPr>
          <a:lstStyle/>
          <a:p>
            <a:r>
              <a:rPr lang="pt-BR" sz="2000" dirty="0"/>
              <a:t>Solve this system of equations  using Python linear algebra module</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numpy</a:t>
            </a:r>
            <a:r>
              <a:rPr lang="en-US" altLang="en-US" sz="2000" dirty="0">
                <a:solidFill>
                  <a:srgbClr val="000000"/>
                </a:solidFill>
                <a:cs typeface="Calibri" panose="020F0502020204030204"/>
              </a:rPr>
              <a:t> as np</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X = [1000.0, 1300, 1400, 1700,2500]</a:t>
            </a:r>
          </a:p>
          <a:p>
            <a:r>
              <a:rPr lang="en-US" altLang="en-US" sz="2000" dirty="0">
                <a:solidFill>
                  <a:srgbClr val="000000"/>
                </a:solidFill>
                <a:cs typeface="Calibri" panose="020F0502020204030204"/>
              </a:rPr>
              <a:t>Y = [ 2000, 2100, 2500, 2600, 4000]</a:t>
            </a:r>
          </a:p>
          <a:p>
            <a:r>
              <a:rPr lang="en-US" altLang="en-US" sz="2000" dirty="0" err="1">
                <a:solidFill>
                  <a:srgbClr val="000000"/>
                </a:solidFill>
                <a:cs typeface="Calibri" panose="020F0502020204030204"/>
              </a:rPr>
              <a:t>pl.figure</a:t>
            </a:r>
            <a:r>
              <a:rPr lang="en-US" altLang="en-US" sz="2000" dirty="0">
                <a:solidFill>
                  <a:srgbClr val="000000"/>
                </a:solidFill>
                <a:cs typeface="Calibri" panose="020F0502020204030204"/>
              </a:rPr>
              <a:t>()</a:t>
            </a:r>
          </a:p>
          <a:p>
            <a:r>
              <a:rPr lang="en-US" altLang="en-US" sz="2000" dirty="0" err="1">
                <a:solidFill>
                  <a:srgbClr val="000000"/>
                </a:solidFill>
                <a:cs typeface="Calibri" panose="020F0502020204030204"/>
              </a:rPr>
              <a:t>pl.scatter</a:t>
            </a:r>
            <a:r>
              <a:rPr lang="en-US" altLang="en-US" sz="2000" dirty="0">
                <a:solidFill>
                  <a:srgbClr val="000000"/>
                </a:solidFill>
                <a:cs typeface="Calibri" panose="020F0502020204030204"/>
              </a:rPr>
              <a:t>(X,Y)</a:t>
            </a:r>
          </a:p>
          <a:p>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pl.show</a:t>
            </a:r>
            <a:r>
              <a:rPr lang="en-US" altLang="en-US" sz="2000" dirty="0">
                <a:solidFill>
                  <a:srgbClr val="000000"/>
                </a:solidFill>
                <a:cs typeface="Calibri" panose="020F0502020204030204"/>
              </a:rPr>
              <a:t>()</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F0C7CB5-E889-4E98-B98D-F3A15A036667}"/>
              </a:ext>
            </a:extLst>
          </p:cNvPr>
          <p:cNvPicPr>
            <a:picLocks noChangeAspect="1"/>
          </p:cNvPicPr>
          <p:nvPr/>
        </p:nvPicPr>
        <p:blipFill>
          <a:blip r:embed="rId2"/>
          <a:stretch>
            <a:fillRect/>
          </a:stretch>
        </p:blipFill>
        <p:spPr>
          <a:xfrm>
            <a:off x="4583475" y="2489733"/>
            <a:ext cx="3025050" cy="1878533"/>
          </a:xfrm>
          <a:prstGeom prst="rect">
            <a:avLst/>
          </a:prstGeom>
        </p:spPr>
      </p:pic>
    </p:spTree>
    <p:extLst>
      <p:ext uri="{BB962C8B-B14F-4D97-AF65-F5344CB8AC3E}">
        <p14:creationId xmlns:p14="http://schemas.microsoft.com/office/powerpoint/2010/main" val="203935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4093428"/>
          </a:xfrm>
          <a:prstGeom prst="rect">
            <a:avLst/>
          </a:prstGeom>
        </p:spPr>
        <p:txBody>
          <a:bodyPr wrap="square">
            <a:spAutoFit/>
          </a:bodyPr>
          <a:lstStyle/>
          <a:p>
            <a:r>
              <a:rPr lang="pt-BR" sz="2000" dirty="0"/>
              <a:t>Solve this system using Python linear algebra module</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numpy</a:t>
            </a:r>
            <a:r>
              <a:rPr lang="en-US" altLang="en-US" sz="2000" dirty="0">
                <a:solidFill>
                  <a:srgbClr val="000000"/>
                </a:solidFill>
                <a:cs typeface="Calibri" panose="020F0502020204030204"/>
              </a:rPr>
              <a:t> as np</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X = [1000.0, 1300, 1400, 1700,2500]</a:t>
            </a:r>
          </a:p>
          <a:p>
            <a:r>
              <a:rPr lang="en-US" altLang="en-US" sz="2000" dirty="0">
                <a:solidFill>
                  <a:srgbClr val="000000"/>
                </a:solidFill>
                <a:cs typeface="Calibri" panose="020F0502020204030204"/>
              </a:rPr>
              <a:t>Y = [ 2000, 2100, 2500, 2600, 4000]</a:t>
            </a:r>
          </a:p>
          <a:p>
            <a:r>
              <a:rPr lang="en-US" altLang="en-US" sz="2000" dirty="0" err="1">
                <a:solidFill>
                  <a:srgbClr val="000000"/>
                </a:solidFill>
                <a:cs typeface="Calibri" panose="020F0502020204030204"/>
              </a:rPr>
              <a:t>pl.figure</a:t>
            </a:r>
            <a:r>
              <a:rPr lang="en-US" altLang="en-US" sz="2000" dirty="0">
                <a:solidFill>
                  <a:srgbClr val="000000"/>
                </a:solidFill>
                <a:cs typeface="Calibri" panose="020F0502020204030204"/>
              </a:rPr>
              <a:t>()</a:t>
            </a:r>
          </a:p>
          <a:p>
            <a:r>
              <a:rPr lang="en-US" altLang="en-US" sz="2000" dirty="0" err="1">
                <a:solidFill>
                  <a:srgbClr val="000000"/>
                </a:solidFill>
                <a:cs typeface="Calibri" panose="020F0502020204030204"/>
              </a:rPr>
              <a:t>pl.scatter</a:t>
            </a:r>
            <a:r>
              <a:rPr lang="en-US" altLang="en-US" sz="2000" dirty="0">
                <a:solidFill>
                  <a:srgbClr val="000000"/>
                </a:solidFill>
                <a:cs typeface="Calibri" panose="020F0502020204030204"/>
              </a:rPr>
              <a:t>(X,Y)</a:t>
            </a:r>
          </a:p>
          <a:p>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pl.show</a:t>
            </a:r>
            <a:r>
              <a:rPr lang="en-US" altLang="en-US" sz="2000" dirty="0">
                <a:solidFill>
                  <a:srgbClr val="000000"/>
                </a:solidFill>
                <a:cs typeface="Calibri" panose="020F0502020204030204"/>
              </a:rPr>
              <a:t>()</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F0C7CB5-E889-4E98-B98D-F3A15A036667}"/>
              </a:ext>
            </a:extLst>
          </p:cNvPr>
          <p:cNvPicPr>
            <a:picLocks noChangeAspect="1"/>
          </p:cNvPicPr>
          <p:nvPr/>
        </p:nvPicPr>
        <p:blipFill>
          <a:blip r:embed="rId2"/>
          <a:stretch>
            <a:fillRect/>
          </a:stretch>
        </p:blipFill>
        <p:spPr>
          <a:xfrm>
            <a:off x="4583475" y="2489733"/>
            <a:ext cx="3025050" cy="1878533"/>
          </a:xfrm>
          <a:prstGeom prst="rect">
            <a:avLst/>
          </a:prstGeom>
        </p:spPr>
      </p:pic>
    </p:spTree>
    <p:extLst>
      <p:ext uri="{BB962C8B-B14F-4D97-AF65-F5344CB8AC3E}">
        <p14:creationId xmlns:p14="http://schemas.microsoft.com/office/powerpoint/2010/main" val="3691573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614" y="5311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247864"/>
          </a:xfrm>
          <a:prstGeom prst="rect">
            <a:avLst/>
          </a:prstGeom>
        </p:spPr>
        <p:txBody>
          <a:bodyPr wrap="square">
            <a:spAutoFit/>
          </a:bodyPr>
          <a:lstStyle/>
          <a:p>
            <a:r>
              <a:rPr lang="pt-BR" sz="2000" dirty="0"/>
              <a:t>Solve this system using Scipy optimization library</a:t>
            </a:r>
          </a:p>
          <a:p>
            <a:r>
              <a:rPr lang="en-US" altLang="en-US" sz="2000" dirty="0">
                <a:solidFill>
                  <a:srgbClr val="000000"/>
                </a:solidFill>
                <a:cs typeface="Calibri" panose="020F0502020204030204"/>
              </a:rPr>
              <a:t>      </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endParaRPr lang="en-US" sz="2000" dirty="0"/>
          </a:p>
          <a:p>
            <a:r>
              <a:rPr lang="en-US" sz="2000" dirty="0"/>
              <a:t>import </a:t>
            </a:r>
            <a:r>
              <a:rPr lang="en-US" sz="2000" dirty="0" err="1"/>
              <a:t>numpy</a:t>
            </a:r>
            <a:r>
              <a:rPr lang="en-US" sz="2000" dirty="0"/>
              <a:t> as np</a:t>
            </a:r>
          </a:p>
          <a:p>
            <a:endParaRPr lang="en-US" sz="2000" dirty="0"/>
          </a:p>
          <a:p>
            <a:r>
              <a:rPr lang="en-US" sz="2000" dirty="0"/>
              <a:t>import </a:t>
            </a:r>
            <a:r>
              <a:rPr lang="en-US" sz="2000" dirty="0" err="1"/>
              <a:t>scipy.optimize</a:t>
            </a:r>
            <a:r>
              <a:rPr lang="en-US" sz="2000" dirty="0"/>
              <a:t> as so</a:t>
            </a:r>
          </a:p>
          <a:p>
            <a:endParaRPr lang="en-US" sz="2000" dirty="0"/>
          </a:p>
          <a:p>
            <a:r>
              <a:rPr lang="en-US" sz="2000" dirty="0"/>
              <a:t>def </a:t>
            </a:r>
            <a:r>
              <a:rPr lang="en-US" sz="2000" dirty="0" err="1"/>
              <a:t>func_line</a:t>
            </a:r>
            <a:r>
              <a:rPr lang="en-US" sz="2000" dirty="0"/>
              <a:t>(x, a, b):</a:t>
            </a:r>
          </a:p>
          <a:p>
            <a:r>
              <a:rPr lang="en-US" sz="2000" dirty="0"/>
              <a:t>    return a * x  + b</a:t>
            </a:r>
          </a:p>
          <a:p>
            <a:r>
              <a:rPr lang="en-US" sz="2000" dirty="0"/>
              <a:t>X =</a:t>
            </a:r>
            <a:r>
              <a:rPr lang="en-US" sz="2000" dirty="0" err="1"/>
              <a:t>np.array</a:t>
            </a:r>
            <a:r>
              <a:rPr lang="en-US" sz="2000" dirty="0"/>
              <a:t>( [1000.0, 1300, 1400, 1700,2500])</a:t>
            </a:r>
          </a:p>
          <a:p>
            <a:r>
              <a:rPr lang="en-US" sz="2000" dirty="0"/>
              <a:t>Y =</a:t>
            </a:r>
            <a:r>
              <a:rPr lang="en-US" sz="2000" dirty="0" err="1"/>
              <a:t>np.array</a:t>
            </a:r>
            <a:r>
              <a:rPr lang="en-US" sz="2000" dirty="0"/>
              <a:t>( [ 2000, 2100, 2500, 2600, 4000])</a:t>
            </a:r>
          </a:p>
          <a:p>
            <a:r>
              <a:rPr lang="en-US" sz="2000" dirty="0" err="1"/>
              <a:t>pl.figure</a:t>
            </a:r>
            <a:r>
              <a:rPr lang="en-US" sz="2000" dirty="0"/>
              <a:t>()</a:t>
            </a:r>
          </a:p>
          <a:p>
            <a:r>
              <a:rPr lang="en-US" sz="2000" dirty="0" err="1"/>
              <a:t>pl.scatter</a:t>
            </a:r>
            <a:r>
              <a:rPr lang="en-US" sz="2000" dirty="0"/>
              <a:t>(X,Y)   </a:t>
            </a:r>
          </a:p>
          <a:p>
            <a:r>
              <a:rPr lang="en-US" sz="2000" dirty="0" err="1"/>
              <a:t>popt</a:t>
            </a:r>
            <a:r>
              <a:rPr lang="en-US" sz="2000" dirty="0"/>
              <a:t>, </a:t>
            </a:r>
            <a:r>
              <a:rPr lang="en-US" sz="2000" dirty="0" err="1"/>
              <a:t>pcov</a:t>
            </a:r>
            <a:r>
              <a:rPr lang="en-US" sz="2000" dirty="0"/>
              <a:t> = </a:t>
            </a:r>
            <a:r>
              <a:rPr lang="en-US" sz="2000" dirty="0" err="1"/>
              <a:t>so.curve_fit</a:t>
            </a:r>
            <a:r>
              <a:rPr lang="en-US" sz="2000" dirty="0"/>
              <a:t>(</a:t>
            </a:r>
            <a:r>
              <a:rPr lang="en-US" sz="2000" dirty="0" err="1"/>
              <a:t>func_line,X</a:t>
            </a:r>
            <a:r>
              <a:rPr lang="en-US" sz="2000" dirty="0"/>
              <a:t>, Y)</a:t>
            </a:r>
          </a:p>
          <a:p>
            <a:r>
              <a:rPr lang="en-US" sz="2000" dirty="0" err="1"/>
              <a:t>yExp</a:t>
            </a:r>
            <a:r>
              <a:rPr lang="en-US" sz="2000" dirty="0"/>
              <a:t> = </a:t>
            </a:r>
            <a:r>
              <a:rPr lang="en-US" sz="2000" dirty="0" err="1"/>
              <a:t>func_line</a:t>
            </a:r>
            <a:r>
              <a:rPr lang="en-US" sz="2000" dirty="0"/>
              <a:t>(</a:t>
            </a:r>
            <a:r>
              <a:rPr lang="en-US" sz="2000" dirty="0" err="1"/>
              <a:t>X,popt</a:t>
            </a:r>
            <a:r>
              <a:rPr lang="en-US" sz="2000" dirty="0"/>
              <a:t>[0], </a:t>
            </a:r>
            <a:r>
              <a:rPr lang="en-US" sz="2000" dirty="0" err="1"/>
              <a:t>popt</a:t>
            </a:r>
            <a:r>
              <a:rPr lang="en-US" sz="2000" dirty="0"/>
              <a:t>[1])</a:t>
            </a:r>
          </a:p>
          <a:p>
            <a:r>
              <a:rPr lang="en-US" sz="2000" dirty="0" err="1"/>
              <a:t>pl.plot</a:t>
            </a:r>
            <a:r>
              <a:rPr lang="en-US" sz="2000" dirty="0"/>
              <a:t>(</a:t>
            </a:r>
            <a:r>
              <a:rPr lang="en-US" sz="2000" dirty="0" err="1"/>
              <a:t>X,yExp</a:t>
            </a:r>
            <a:r>
              <a:rPr lang="en-US" sz="2000" dirty="0"/>
              <a:t>, label = 'fitted line')</a:t>
            </a:r>
          </a:p>
          <a:p>
            <a:r>
              <a:rPr lang="en-US" sz="2000" dirty="0" err="1"/>
              <a:t>pl.show</a:t>
            </a:r>
            <a:r>
              <a:rPr lang="en-US" sz="2000" dirty="0"/>
              <a:t>()</a:t>
            </a: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6" name="Picture 5">
            <a:extLst>
              <a:ext uri="{FF2B5EF4-FFF2-40B4-BE49-F238E27FC236}">
                <a16:creationId xmlns:a16="http://schemas.microsoft.com/office/drawing/2014/main" id="{92B4E347-3ACD-4EBF-9D45-36647E98AECB}"/>
              </a:ext>
            </a:extLst>
          </p:cNvPr>
          <p:cNvPicPr>
            <a:picLocks noChangeAspect="1"/>
          </p:cNvPicPr>
          <p:nvPr/>
        </p:nvPicPr>
        <p:blipFill>
          <a:blip r:embed="rId2"/>
          <a:stretch>
            <a:fillRect/>
          </a:stretch>
        </p:blipFill>
        <p:spPr>
          <a:xfrm>
            <a:off x="5965658" y="2167447"/>
            <a:ext cx="4014634" cy="2521511"/>
          </a:xfrm>
          <a:prstGeom prst="rect">
            <a:avLst/>
          </a:prstGeom>
        </p:spPr>
      </p:pic>
    </p:spTree>
    <p:extLst>
      <p:ext uri="{BB962C8B-B14F-4D97-AF65-F5344CB8AC3E}">
        <p14:creationId xmlns:p14="http://schemas.microsoft.com/office/powerpoint/2010/main" val="1224492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7766" y="180754"/>
            <a:ext cx="6275885" cy="615553"/>
          </a:xfrm>
          <a:prstGeom prst="rect">
            <a:avLst/>
          </a:prstGeom>
        </p:spPr>
        <p:txBody>
          <a:bodyPr wrap="none" anchor="t">
            <a:spAutoFit/>
          </a:bodyPr>
          <a:lstStyle/>
          <a:p>
            <a:r>
              <a:rPr lang="en-US" sz="34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98666" y="1241205"/>
                <a:ext cx="11358182" cy="5870710"/>
              </a:xfrm>
              <a:prstGeom prst="rect">
                <a:avLst/>
              </a:prstGeom>
            </p:spPr>
            <p:txBody>
              <a:bodyPr wrap="square">
                <a:spAutoFit/>
              </a:bodyPr>
              <a:lstStyle/>
              <a:p>
                <a:r>
                  <a:rPr lang="pt-BR" sz="2000" dirty="0"/>
                  <a:t>In the previous slide scipy function </a:t>
                </a:r>
                <a:r>
                  <a:rPr lang="pt-BR" sz="2000" b="1" dirty="0"/>
                  <a:t>curve_fit </a:t>
                </a:r>
                <a:r>
                  <a:rPr lang="pt-BR" sz="2000" dirty="0"/>
                  <a:t>was used to find a line that fits the given data. Ib the  following slides we will explore the approach implemented  in curve_fit.</a:t>
                </a:r>
              </a:p>
              <a:p>
                <a:endParaRPr lang="pt-BR" sz="2000" dirty="0"/>
              </a:p>
              <a:p>
                <a:r>
                  <a:rPr lang="pt-BR" sz="2000" b="1" i="1" dirty="0"/>
                  <a:t>Least squares </a:t>
                </a:r>
                <a:r>
                  <a:rPr lang="pt-BR" sz="2000" dirty="0"/>
                  <a:t>approach: minimize the sum of squared differences between the model line and the data points</a:t>
                </a:r>
              </a:p>
              <a:p>
                <a14:m>
                  <m:oMath xmlns:m="http://schemas.openxmlformats.org/officeDocument/2006/math">
                    <m:nary>
                      <m:naryPr>
                        <m:chr m:val="∑"/>
                        <m:ctrlPr>
                          <a:rPr lang="pt-BR"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pt-BR" sz="2000" i="1" smtClean="0">
                            <a:latin typeface="Cambria Math" panose="02040503050406030204" pitchFamily="18" charset="0"/>
                          </a:rPr>
                          <m:t>=0</m:t>
                        </m:r>
                      </m:sub>
                      <m:sup>
                        <m:r>
                          <a:rPr lang="pt-BR" sz="2000" i="1" smtClean="0">
                            <a:latin typeface="Cambria Math" panose="02040503050406030204" pitchFamily="18" charset="0"/>
                          </a:rPr>
                          <m:t>𝑛</m:t>
                        </m:r>
                      </m:sup>
                      <m:e>
                        <m:r>
                          <m:rPr>
                            <m:nor/>
                          </m:rPr>
                          <a:rPr lang="pt-BR" sz="2000" dirty="0"/>
                          <m:t> </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m:rPr>
                                    <m:nor/>
                                  </m:rPr>
                                  <a:rPr lang="en-US" sz="2000">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e>
                            </m:d>
                          </m:e>
                          <m:sup>
                            <m:r>
                              <a:rPr lang="en-US" sz="2000" b="0" i="1" smtClean="0">
                                <a:latin typeface="Cambria Math" panose="02040503050406030204" pitchFamily="18" charset="0"/>
                              </a:rPr>
                              <m:t>2</m:t>
                            </m:r>
                          </m:sup>
                        </m:sSup>
                      </m:e>
                    </m:nary>
                  </m:oMath>
                </a14:m>
                <a:r>
                  <a:rPr lang="pt-BR" sz="2000" dirty="0">
                    <a:sym typeface="Wingdings" panose="05000000000000000000" pitchFamily="2" charset="2"/>
                  </a:rPr>
                  <a:t></a:t>
                </a:r>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𝑚𝑖𝑛</m:t>
                        </m:r>
                      </m:e>
                      <m:sub>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𝑏</m:t>
                        </m:r>
                      </m:sub>
                    </m:sSub>
                  </m:oMath>
                </a14:m>
                <a:endParaRPr lang="pt-BR" sz="2000" dirty="0"/>
              </a:p>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sSup>
                            <m:sSupPr>
                              <m:ctrlPr>
                                <a:rPr lang="pt-BR" sz="2000" i="1">
                                  <a:latin typeface="Cambria Math" panose="02040503050406030204" pitchFamily="18" charset="0"/>
                                </a:rPr>
                              </m:ctrlPr>
                            </m:sSupPr>
                            <m:e>
                              <m:r>
                                <a:rPr lang="en-US" sz="2000" b="0" i="1" smtClean="0">
                                  <a:latin typeface="Cambria Math" panose="02040503050406030204" pitchFamily="18" charset="0"/>
                                </a:rPr>
                                <m:t>𝑎</m:t>
                              </m:r>
                            </m:e>
                            <m:sup>
                              <m:r>
                                <a:rPr lang="en-US" sz="2000" i="1">
                                  <a:latin typeface="Cambria Math" panose="02040503050406030204" pitchFamily="18" charset="0"/>
                                </a:rPr>
                                <m:t>∗</m:t>
                              </m:r>
                            </m:sup>
                          </m:sSup>
                          <m:r>
                            <a:rPr lang="en-US" sz="2000" i="1">
                              <a:latin typeface="Cambria Math" panose="02040503050406030204" pitchFamily="18" charset="0"/>
                            </a:rPr>
                            <m:t>,</m:t>
                          </m:r>
                          <m:sSup>
                            <m:sSupPr>
                              <m:ctrlPr>
                                <a:rPr lang="pt-BR" sz="2000"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m:t>
                              </m:r>
                            </m:sup>
                          </m:sSup>
                        </m:e>
                      </m:d>
                      <m:r>
                        <a:rPr lang="en-US" sz="2000" b="0" i="1" smtClean="0">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𝑎𝑟𝑔</m:t>
                          </m:r>
                          <m:r>
                            <a:rPr lang="en-US" sz="2000" i="1">
                              <a:latin typeface="Cambria Math" panose="02040503050406030204" pitchFamily="18" charset="0"/>
                            </a:rPr>
                            <m:t>𝑚𝑖𝑛</m:t>
                          </m:r>
                        </m:e>
                        <m:sub>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sub>
                      </m:sSub>
                      <m:r>
                        <a:rPr lang="en-US" sz="2000" b="0" i="1" smtClean="0">
                          <a:latin typeface="Cambria Math" panose="02040503050406030204" pitchFamily="18" charset="0"/>
                        </a:rPr>
                        <m:t>(</m:t>
                      </m:r>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r>
                            <m:rPr>
                              <m:nor/>
                            </m:rPr>
                            <a:rPr lang="pt-BR" sz="2000" dirty="0"/>
                            <m:t> </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m:rPr>
                                      <m:nor/>
                                    </m:rPr>
                                    <a:rPr lang="en-US" sz="2000">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d>
                            </m:e>
                            <m:sup>
                              <m:r>
                                <a:rPr lang="en-US" sz="2000" i="1">
                                  <a:latin typeface="Cambria Math" panose="02040503050406030204" pitchFamily="18" charset="0"/>
                                </a:rPr>
                                <m:t>2</m:t>
                              </m:r>
                            </m:sup>
                          </m:sSup>
                          <m:r>
                            <a:rPr lang="en-US" sz="2000" b="0" i="1" smtClean="0">
                              <a:latin typeface="Cambria Math" panose="02040503050406030204" pitchFamily="18" charset="0"/>
                            </a:rPr>
                            <m:t>)</m:t>
                          </m:r>
                        </m:e>
                      </m:nary>
                    </m:oMath>
                  </m:oMathPara>
                </a14:m>
                <a:endParaRPr lang="pt-BR" sz="2000" dirty="0"/>
              </a:p>
              <a:p>
                <a:endParaRPr lang="pt-BR" sz="2000" dirty="0"/>
              </a:p>
              <a:p>
                <a:r>
                  <a:rPr lang="pt-BR" sz="2000" dirty="0"/>
                  <a:t>Let us explore the shape of sum of suqares as a function of a and b.</a:t>
                </a:r>
              </a:p>
              <a:p>
                <a:r>
                  <a:rPr lang="pt-BR" sz="2000" dirty="0"/>
                  <a:t>To plot this function we need 3d space. However, we start by fixing a value for </a:t>
                </a:r>
                <a14:m>
                  <m:oMath xmlns:m="http://schemas.openxmlformats.org/officeDocument/2006/math">
                    <m:r>
                      <a:rPr lang="en-US" sz="2000" i="1">
                        <a:latin typeface="Cambria Math" panose="02040503050406030204" pitchFamily="18" charset="0"/>
                      </a:rPr>
                      <m:t>𝑏</m:t>
                    </m:r>
                  </m:oMath>
                </a14:m>
                <a:r>
                  <a:rPr lang="pt-BR" sz="2000" dirty="0"/>
                  <a:t>=475 and plot sum of squares as a function of one variable </a:t>
                </a:r>
                <a14:m>
                  <m:oMath xmlns:m="http://schemas.openxmlformats.org/officeDocument/2006/math">
                    <m:r>
                      <a:rPr lang="en-US" sz="2000" i="1">
                        <a:latin typeface="Cambria Math" panose="02040503050406030204" pitchFamily="18" charset="0"/>
                      </a:rPr>
                      <m:t>𝑎</m:t>
                    </m:r>
                  </m:oMath>
                </a14:m>
                <a:r>
                  <a:rPr lang="pt-BR" sz="2000" dirty="0"/>
                  <a:t>, in 2d space. We can see (next slide) that smallest sum of squares value (1000) is achieved when a=1.37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98666" y="1241205"/>
                <a:ext cx="11358182" cy="5870710"/>
              </a:xfrm>
              <a:prstGeom prst="rect">
                <a:avLst/>
              </a:prstGeom>
              <a:blipFill>
                <a:blip r:embed="rId2"/>
                <a:stretch>
                  <a:fillRect l="-3274" t="-623" r="-376"/>
                </a:stretch>
              </a:blipFill>
            </p:spPr>
            <p:txBody>
              <a:bodyPr/>
              <a:lstStyle/>
              <a:p>
                <a:r>
                  <a:rPr lang="en-US">
                    <a:noFill/>
                  </a:rPr>
                  <a:t> </a:t>
                </a:r>
              </a:p>
            </p:txBody>
          </p:sp>
        </mc:Fallback>
      </mc:AlternateContent>
    </p:spTree>
    <p:extLst>
      <p:ext uri="{BB962C8B-B14F-4D97-AF65-F5344CB8AC3E}">
        <p14:creationId xmlns:p14="http://schemas.microsoft.com/office/powerpoint/2010/main" val="799152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4211" y="102547"/>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endParaRPr lang="pt-BR" sz="1000" dirty="0"/>
          </a:p>
          <a:p>
            <a:r>
              <a:rPr lang="pt-BR" sz="1600" dirty="0"/>
              <a:t>import matplotlib.pyplot as pl</a:t>
            </a:r>
          </a:p>
          <a:p>
            <a:r>
              <a:rPr lang="pt-BR" sz="1600" dirty="0"/>
              <a:t>import numpy as np</a:t>
            </a:r>
          </a:p>
          <a:p>
            <a:r>
              <a:rPr lang="pt-BR" sz="1600" dirty="0"/>
              <a:t>X =np.array( [1000.0, 1300, 1400, 1700,2500])</a:t>
            </a:r>
          </a:p>
          <a:p>
            <a:r>
              <a:rPr lang="pt-BR" sz="1600" dirty="0"/>
              <a:t>Y =np.array( [ 2000, 2100, 2500, 2600, 4000])</a:t>
            </a:r>
          </a:p>
          <a:p>
            <a:r>
              <a:rPr lang="pt-BR" sz="1600" dirty="0"/>
              <a:t>def sum_sq(a,b):</a:t>
            </a:r>
          </a:p>
          <a:p>
            <a:r>
              <a:rPr lang="pt-BR" sz="1600" dirty="0"/>
              <a:t>    s = np.zeros(len(a))</a:t>
            </a:r>
          </a:p>
          <a:p>
            <a:r>
              <a:rPr lang="pt-BR" sz="1600" dirty="0"/>
              <a:t>    for i in range(len(a)):</a:t>
            </a:r>
          </a:p>
          <a:p>
            <a:r>
              <a:rPr lang="pt-BR" sz="1600" dirty="0"/>
              <a:t>       s[i]=sum((a[i]*X+b-Y)*(a[i]*X+b-Y))</a:t>
            </a:r>
          </a:p>
          <a:p>
            <a:r>
              <a:rPr lang="pt-BR" sz="1600" dirty="0"/>
              <a:t>    return s</a:t>
            </a:r>
          </a:p>
          <a:p>
            <a:endParaRPr lang="pt-BR" sz="1600" dirty="0"/>
          </a:p>
          <a:p>
            <a:r>
              <a:rPr lang="pt-BR" sz="1600" dirty="0"/>
              <a:t>pl.figure()</a:t>
            </a:r>
          </a:p>
          <a:p>
            <a:r>
              <a:rPr lang="pt-BR" sz="1600" dirty="0"/>
              <a:t>a = np.array([1,1.2,1.3,1.4,1.5,1.6,1.7,1.8,1.9,2.0,2.1,2.2,2.3])</a:t>
            </a:r>
          </a:p>
          <a:p>
            <a:r>
              <a:rPr lang="pt-BR" sz="1600" dirty="0"/>
              <a:t>b=0.1</a:t>
            </a:r>
          </a:p>
          <a:p>
            <a:r>
              <a:rPr lang="pt-BR" sz="1600" dirty="0"/>
              <a:t>Y_sum_sq = sum_sq(a,b)</a:t>
            </a:r>
          </a:p>
          <a:p>
            <a:r>
              <a:rPr lang="pt-BR" sz="1600" dirty="0"/>
              <a:t>pl.plot(a,Y_sum_sq, label = 'fitted line')</a:t>
            </a:r>
          </a:p>
          <a:p>
            <a:r>
              <a:rPr lang="pt-BR" sz="1600" dirty="0"/>
              <a:t>pl.show()</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2"/>
          <a:stretch>
            <a:fillRect/>
          </a:stretch>
        </p:blipFill>
        <p:spPr>
          <a:xfrm>
            <a:off x="7846447" y="4336110"/>
            <a:ext cx="3321750" cy="1975033"/>
          </a:xfrm>
          <a:prstGeom prst="rect">
            <a:avLst/>
          </a:prstGeom>
        </p:spPr>
      </p:pic>
      <p:pic>
        <p:nvPicPr>
          <p:cNvPr id="7" name="Picture 6">
            <a:extLst>
              <a:ext uri="{FF2B5EF4-FFF2-40B4-BE49-F238E27FC236}">
                <a16:creationId xmlns:a16="http://schemas.microsoft.com/office/drawing/2014/main" id="{384A67BF-6DE2-4870-81B4-9C5E1FE68B79}"/>
              </a:ext>
            </a:extLst>
          </p:cNvPr>
          <p:cNvPicPr>
            <a:picLocks noChangeAspect="1"/>
          </p:cNvPicPr>
          <p:nvPr/>
        </p:nvPicPr>
        <p:blipFill>
          <a:blip r:embed="rId3"/>
          <a:stretch>
            <a:fillRect/>
          </a:stretch>
        </p:blipFill>
        <p:spPr>
          <a:xfrm>
            <a:off x="7781780" y="1203882"/>
            <a:ext cx="3162454" cy="2435122"/>
          </a:xfrm>
          <a:prstGeom prst="rect">
            <a:avLst/>
          </a:prstGeom>
        </p:spPr>
      </p:pic>
    </p:spTree>
    <p:extLst>
      <p:ext uri="{BB962C8B-B14F-4D97-AF65-F5344CB8AC3E}">
        <p14:creationId xmlns:p14="http://schemas.microsoft.com/office/powerpoint/2010/main" val="1369828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5646" y="30086"/>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endParaRPr lang="pt-BR" sz="1000" dirty="0"/>
          </a:p>
          <a:p>
            <a:r>
              <a:rPr lang="pt-BR" sz="1600" dirty="0"/>
              <a:t>import matplotlib.pyplot as pl</a:t>
            </a:r>
          </a:p>
          <a:p>
            <a:r>
              <a:rPr lang="pt-BR" sz="1600" dirty="0"/>
              <a:t>import numpy as np</a:t>
            </a:r>
          </a:p>
          <a:p>
            <a:r>
              <a:rPr lang="pt-BR" sz="1600" dirty="0"/>
              <a:t>X =np.array( [1000.0, 1300, 1400, 1700,2500])</a:t>
            </a:r>
          </a:p>
          <a:p>
            <a:r>
              <a:rPr lang="pt-BR" sz="1600" dirty="0"/>
              <a:t>Y =np.array( [ 2000, 2100, 2500, 2600, 4000])</a:t>
            </a:r>
          </a:p>
          <a:p>
            <a:r>
              <a:rPr lang="pt-BR" sz="1600" dirty="0"/>
              <a:t>def sum_sq(a,b):</a:t>
            </a:r>
          </a:p>
          <a:p>
            <a:r>
              <a:rPr lang="pt-BR" sz="1600" dirty="0"/>
              <a:t>    s = np.zeros(len(a))</a:t>
            </a:r>
          </a:p>
          <a:p>
            <a:r>
              <a:rPr lang="pt-BR" sz="1600" dirty="0"/>
              <a:t>    for i in range(len(a)):</a:t>
            </a:r>
          </a:p>
          <a:p>
            <a:r>
              <a:rPr lang="pt-BR" sz="1600" dirty="0"/>
              <a:t>       s[i]=sum((a[i]*X+b-Y)*(a[i]*X+b-Y))</a:t>
            </a:r>
          </a:p>
          <a:p>
            <a:r>
              <a:rPr lang="pt-BR" sz="1600" dirty="0"/>
              <a:t>    return s</a:t>
            </a:r>
          </a:p>
          <a:p>
            <a:endParaRPr lang="pt-BR" sz="1600" dirty="0"/>
          </a:p>
          <a:p>
            <a:r>
              <a:rPr lang="pt-BR" sz="1600" dirty="0"/>
              <a:t>pl.figure()</a:t>
            </a:r>
          </a:p>
          <a:p>
            <a:r>
              <a:rPr lang="pt-BR" sz="1600" dirty="0"/>
              <a:t>a = np.array([1,1.2,1.3,1.4,1.5,1.6,1.7,1.8,1.9,2.0,2.1,2.2,2.3])</a:t>
            </a:r>
          </a:p>
          <a:p>
            <a:r>
              <a:rPr lang="pt-BR" sz="1600" dirty="0"/>
              <a:t>b=0.1</a:t>
            </a:r>
          </a:p>
          <a:p>
            <a:r>
              <a:rPr lang="pt-BR" sz="1600" dirty="0"/>
              <a:t>Y_sum_sq = sum_sq(a,b)</a:t>
            </a:r>
          </a:p>
          <a:p>
            <a:r>
              <a:rPr lang="pt-BR" sz="1600" dirty="0"/>
              <a:t>pl.plot(a,Y_sum_sq, label = 'fitted line')</a:t>
            </a:r>
          </a:p>
          <a:p>
            <a:r>
              <a:rPr lang="pt-BR" sz="1600" dirty="0"/>
              <a:t>pl.show()</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2"/>
          <a:stretch>
            <a:fillRect/>
          </a:stretch>
        </p:blipFill>
        <p:spPr>
          <a:xfrm>
            <a:off x="7846447" y="4336110"/>
            <a:ext cx="3321750" cy="1975033"/>
          </a:xfrm>
          <a:prstGeom prst="rect">
            <a:avLst/>
          </a:prstGeom>
        </p:spPr>
      </p:pic>
      <p:pic>
        <p:nvPicPr>
          <p:cNvPr id="7" name="Picture 6">
            <a:extLst>
              <a:ext uri="{FF2B5EF4-FFF2-40B4-BE49-F238E27FC236}">
                <a16:creationId xmlns:a16="http://schemas.microsoft.com/office/drawing/2014/main" id="{384A67BF-6DE2-4870-81B4-9C5E1FE68B79}"/>
              </a:ext>
            </a:extLst>
          </p:cNvPr>
          <p:cNvPicPr>
            <a:picLocks noChangeAspect="1"/>
          </p:cNvPicPr>
          <p:nvPr/>
        </p:nvPicPr>
        <p:blipFill>
          <a:blip r:embed="rId3"/>
          <a:stretch>
            <a:fillRect/>
          </a:stretch>
        </p:blipFill>
        <p:spPr>
          <a:xfrm>
            <a:off x="7781780" y="1203882"/>
            <a:ext cx="3162454" cy="2435122"/>
          </a:xfrm>
          <a:prstGeom prst="rect">
            <a:avLst/>
          </a:prstGeom>
        </p:spPr>
      </p:pic>
    </p:spTree>
    <p:extLst>
      <p:ext uri="{BB962C8B-B14F-4D97-AF65-F5344CB8AC3E}">
        <p14:creationId xmlns:p14="http://schemas.microsoft.com/office/powerpoint/2010/main" val="1186928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19" y="26205"/>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355312"/>
          </a:xfrm>
          <a:prstGeom prst="rect">
            <a:avLst/>
          </a:prstGeom>
        </p:spPr>
        <p:txBody>
          <a:bodyPr wrap="square">
            <a:spAutoFit/>
          </a:bodyPr>
          <a:lstStyle/>
          <a:p>
            <a:endParaRPr lang="pt-BR" sz="1600" dirty="0"/>
          </a:p>
          <a:p>
            <a:r>
              <a:rPr lang="pt-BR" sz="1600" dirty="0"/>
              <a:t>To make a 3D plot :</a:t>
            </a:r>
          </a:p>
          <a:p>
            <a:endParaRPr lang="pt-BR" sz="1000" dirty="0"/>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matplotlib.pyplot</a:t>
            </a:r>
            <a:r>
              <a:rPr lang="en-US" altLang="en-US" sz="1000" dirty="0">
                <a:solidFill>
                  <a:srgbClr val="000000"/>
                </a:solidFill>
                <a:cs typeface="Calibri" panose="020F0502020204030204"/>
              </a:rPr>
              <a:t> as pl</a:t>
            </a: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numpy</a:t>
            </a:r>
            <a:r>
              <a:rPr lang="en-US" altLang="en-US" sz="1000" dirty="0">
                <a:solidFill>
                  <a:srgbClr val="000000"/>
                </a:solidFill>
                <a:cs typeface="Calibri" panose="020F0502020204030204"/>
              </a:rPr>
              <a:t> as np</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X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 [1000.0, 1300, 1400, 1700,2500])</a:t>
            </a:r>
          </a:p>
          <a:p>
            <a:r>
              <a:rPr lang="en-US" altLang="en-US" sz="1000" dirty="0">
                <a:solidFill>
                  <a:srgbClr val="000000"/>
                </a:solidFill>
                <a:cs typeface="Calibri" panose="020F0502020204030204"/>
              </a:rPr>
              <a:t>Y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 [ 2000, 2100, 2500, 2600, 4000])</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func_line</a:t>
            </a:r>
            <a:r>
              <a:rPr lang="en-US" altLang="en-US" sz="1000" dirty="0">
                <a:solidFill>
                  <a:srgbClr val="000000"/>
                </a:solidFill>
                <a:cs typeface="Calibri" panose="020F0502020204030204"/>
              </a:rPr>
              <a:t>(x, a, b):</a:t>
            </a:r>
          </a:p>
          <a:p>
            <a:r>
              <a:rPr lang="en-US" altLang="en-US" sz="1000" dirty="0">
                <a:solidFill>
                  <a:srgbClr val="000000"/>
                </a:solidFill>
                <a:cs typeface="Calibri" panose="020F0502020204030204"/>
              </a:rPr>
              <a:t>    return a * x  + b</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sum_sq</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s = 0</a:t>
            </a:r>
          </a:p>
          <a:p>
            <a:r>
              <a:rPr lang="en-US" altLang="en-US" sz="1000" dirty="0">
                <a:solidFill>
                  <a:srgbClr val="000000"/>
                </a:solidFill>
                <a:cs typeface="Calibri" panose="020F0502020204030204"/>
              </a:rPr>
              <a:t>    for </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 in range(</a:t>
            </a:r>
            <a:r>
              <a:rPr lang="en-US" altLang="en-US" sz="1000" dirty="0" err="1">
                <a:solidFill>
                  <a:srgbClr val="000000"/>
                </a:solidFill>
                <a:cs typeface="Calibri" panose="020F0502020204030204"/>
              </a:rPr>
              <a:t>len</a:t>
            </a:r>
            <a:r>
              <a:rPr lang="en-US" altLang="en-US" sz="1000" dirty="0">
                <a:solidFill>
                  <a:srgbClr val="000000"/>
                </a:solidFill>
                <a:cs typeface="Calibri" panose="020F0502020204030204"/>
              </a:rPr>
              <a:t>(X)):</a:t>
            </a:r>
          </a:p>
          <a:p>
            <a:r>
              <a:rPr lang="en-US" altLang="en-US" sz="1000" dirty="0">
                <a:solidFill>
                  <a:srgbClr val="000000"/>
                </a:solidFill>
                <a:cs typeface="Calibri" panose="020F0502020204030204"/>
              </a:rPr>
              <a:t>       s=s+(a*X[</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]+b-Y[</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])*(a*X[</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]+b-Y[</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return s</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fig=</a:t>
            </a:r>
            <a:r>
              <a:rPr lang="en-US" altLang="en-US" sz="1000" dirty="0" err="1">
                <a:solidFill>
                  <a:srgbClr val="000000"/>
                </a:solidFill>
                <a:cs typeface="Calibri" panose="020F0502020204030204"/>
              </a:rPr>
              <a:t>pl.figure</a:t>
            </a:r>
            <a:r>
              <a:rPr lang="en-US" altLang="en-US" sz="1000" dirty="0">
                <a:solidFill>
                  <a:srgbClr val="000000"/>
                </a:solidFill>
                <a:cs typeface="Calibri" panose="020F0502020204030204"/>
              </a:rPr>
              <a:t>()</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a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([0.5,1.0,1.5,2.0,2.5])</a:t>
            </a:r>
          </a:p>
          <a:p>
            <a:r>
              <a:rPr lang="en-US" altLang="en-US" sz="1000" dirty="0">
                <a:solidFill>
                  <a:srgbClr val="000000"/>
                </a:solidFill>
                <a:cs typeface="Calibri" panose="020F0502020204030204"/>
              </a:rPr>
              <a:t>#b=472</a:t>
            </a:r>
          </a:p>
          <a:p>
            <a:r>
              <a:rPr lang="en-US" altLang="en-US" sz="1000" dirty="0">
                <a:solidFill>
                  <a:srgbClr val="000000"/>
                </a:solidFill>
                <a:cs typeface="Calibri" panose="020F0502020204030204"/>
              </a:rPr>
              <a:t>b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([100,200,300,400,500])</a:t>
            </a:r>
          </a:p>
          <a:p>
            <a:r>
              <a:rPr lang="en-US" altLang="en-US" sz="1000" dirty="0">
                <a:solidFill>
                  <a:srgbClr val="000000"/>
                </a:solidFill>
                <a:cs typeface="Calibri" panose="020F0502020204030204"/>
              </a:rPr>
              <a:t>A,B=</a:t>
            </a:r>
            <a:r>
              <a:rPr lang="en-US" altLang="en-US" sz="1000" dirty="0" err="1">
                <a:solidFill>
                  <a:srgbClr val="000000"/>
                </a:solidFill>
                <a:cs typeface="Calibri" panose="020F0502020204030204"/>
              </a:rPr>
              <a:t>np.meshgrid</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Z = </a:t>
            </a:r>
            <a:r>
              <a:rPr lang="en-US" altLang="en-US" sz="1000" dirty="0" err="1">
                <a:solidFill>
                  <a:srgbClr val="000000"/>
                </a:solidFill>
                <a:cs typeface="Calibri" panose="020F0502020204030204"/>
              </a:rPr>
              <a:t>sum_sq</a:t>
            </a:r>
            <a:r>
              <a:rPr lang="en-US" altLang="en-US" sz="1000" dirty="0">
                <a:solidFill>
                  <a:srgbClr val="000000"/>
                </a:solidFill>
                <a:cs typeface="Calibri" panose="020F0502020204030204"/>
              </a:rPr>
              <a:t>(A,B)</a:t>
            </a:r>
          </a:p>
          <a:p>
            <a:r>
              <a:rPr lang="en-US" altLang="en-US" sz="1000" dirty="0">
                <a:solidFill>
                  <a:srgbClr val="000000"/>
                </a:solidFill>
                <a:cs typeface="Calibri" panose="020F0502020204030204"/>
              </a:rPr>
              <a:t>ax=</a:t>
            </a:r>
            <a:r>
              <a:rPr lang="en-US" altLang="en-US" sz="1000" dirty="0" err="1">
                <a:solidFill>
                  <a:srgbClr val="000000"/>
                </a:solidFill>
                <a:cs typeface="Calibri" panose="020F0502020204030204"/>
              </a:rPr>
              <a:t>pl.axes</a:t>
            </a:r>
            <a:r>
              <a:rPr lang="en-US" altLang="en-US" sz="1000" dirty="0">
                <a:solidFill>
                  <a:srgbClr val="000000"/>
                </a:solidFill>
                <a:cs typeface="Calibri" panose="020F0502020204030204"/>
              </a:rPr>
              <a:t>(projection='3d')</a:t>
            </a:r>
          </a:p>
          <a:p>
            <a:r>
              <a:rPr lang="en-US" altLang="en-US" sz="1000" dirty="0">
                <a:solidFill>
                  <a:srgbClr val="000000"/>
                </a:solidFill>
                <a:cs typeface="Calibri" panose="020F0502020204030204"/>
              </a:rPr>
              <a:t>ax.contour3D(A,B,Z,50,cmap='binary')</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6" name="Picture 5">
            <a:extLst>
              <a:ext uri="{FF2B5EF4-FFF2-40B4-BE49-F238E27FC236}">
                <a16:creationId xmlns:a16="http://schemas.microsoft.com/office/drawing/2014/main" id="{F2E6B7B5-B9B8-4D44-9397-FBD794A45580}"/>
              </a:ext>
            </a:extLst>
          </p:cNvPr>
          <p:cNvPicPr>
            <a:picLocks noChangeAspect="1"/>
          </p:cNvPicPr>
          <p:nvPr/>
        </p:nvPicPr>
        <p:blipFill>
          <a:blip r:embed="rId2"/>
          <a:stretch>
            <a:fillRect/>
          </a:stretch>
        </p:blipFill>
        <p:spPr>
          <a:xfrm>
            <a:off x="3811311" y="1196119"/>
            <a:ext cx="5428381" cy="3629086"/>
          </a:xfrm>
          <a:prstGeom prst="rect">
            <a:avLst/>
          </a:prstGeom>
        </p:spPr>
      </p:pic>
    </p:spTree>
    <p:extLst>
      <p:ext uri="{BB962C8B-B14F-4D97-AF65-F5344CB8AC3E}">
        <p14:creationId xmlns:p14="http://schemas.microsoft.com/office/powerpoint/2010/main" val="917057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89610"/>
            <a:ext cx="7929735" cy="615553"/>
          </a:xfrm>
          <a:prstGeom prst="rect">
            <a:avLst/>
          </a:prstGeom>
        </p:spPr>
        <p:txBody>
          <a:bodyPr wrap="none" anchor="t">
            <a:spAutoFit/>
          </a:bodyPr>
          <a:lstStyle/>
          <a:p>
            <a:r>
              <a:rPr lang="en-US" sz="3400" b="1" dirty="0"/>
              <a:t>Mathematics of ML: computing derivatives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9017853"/>
              </a:xfrm>
              <a:prstGeom prst="rect">
                <a:avLst/>
              </a:prstGeom>
            </p:spPr>
            <p:txBody>
              <a:bodyPr wrap="square">
                <a:spAutoFit/>
              </a:bodyPr>
              <a:lstStyle/>
              <a:p>
                <a:r>
                  <a:rPr lang="en-US" altLang="en-US" sz="2000" dirty="0">
                    <a:solidFill>
                      <a:srgbClr val="000000"/>
                    </a:solidFill>
                    <a:cs typeface="Calibri" panose="020F0502020204030204"/>
                  </a:rPr>
                  <a:t>Derivative of a function can be understood as a rate of change of a function with respect to the argument, or as a sensitivity of a function to its argument. Derivative information can be used for identifying  optimal values of functions. </a:t>
                </a:r>
              </a:p>
              <a:p>
                <a:r>
                  <a:rPr lang="en-US" altLang="en-US" sz="2000" dirty="0">
                    <a:solidFill>
                      <a:srgbClr val="000000"/>
                    </a:solidFill>
                    <a:cs typeface="Calibri" panose="020F0502020204030204"/>
                  </a:rPr>
                  <a:t>For the continuous function, first derivative is zero in the optimal point. </a:t>
                </a:r>
              </a:p>
              <a:p>
                <a:r>
                  <a:rPr lang="en-US" altLang="en-US" sz="2000" dirty="0">
                    <a:solidFill>
                      <a:srgbClr val="000000"/>
                    </a:solidFill>
                    <a:cs typeface="Calibri" panose="020F0502020204030204"/>
                  </a:rPr>
                  <a:t>The sign of second derivative shows if the optimal point is maximum or minimum</a:t>
                </a:r>
              </a:p>
              <a:p>
                <a:r>
                  <a:rPr lang="en-US" altLang="en-US" sz="2000" dirty="0">
                    <a:solidFill>
                      <a:srgbClr val="000000"/>
                    </a:solidFill>
                    <a:cs typeface="Calibri" panose="020F0502020204030204"/>
                  </a:rPr>
                  <a:t>Let us use this condition to find the optimal value of sum of squares function</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Let us examine the previous plot. Where is the optimal point? Can we find this point analytically?</a:t>
                </a:r>
              </a:p>
              <a:p>
                <a:r>
                  <a:rPr lang="en-US" altLang="en-US" sz="2000" dirty="0">
                    <a:solidFill>
                      <a:srgbClr val="000000"/>
                    </a:solidFill>
                    <a:cs typeface="Calibri" panose="020F0502020204030204"/>
                  </a:rPr>
                  <a:t>Find optimal value of parabola f</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altLang="en-US" sz="2000" dirty="0">
                    <a:solidFill>
                      <a:srgbClr val="000000"/>
                    </a:solidFill>
                    <a:cs typeface="Calibri" panose="020F0502020204030204"/>
                  </a:rPr>
                  <a:t>=</a:t>
                </a:r>
                <a:r>
                  <a:rPr lang="pt-BR" sz="2000" dirty="0"/>
                  <a:t> </a:t>
                </a:r>
                <a14:m>
                  <m:oMath xmlns:m="http://schemas.openxmlformats.org/officeDocument/2006/math">
                    <m:sSup>
                      <m:sSupPr>
                        <m:ctrlPr>
                          <a:rPr lang="pt-BR" sz="2000" i="1">
                            <a:latin typeface="Cambria Math" panose="02040503050406030204" pitchFamily="18" charset="0"/>
                          </a:rPr>
                        </m:ctrlPr>
                      </m:sSupPr>
                      <m:e>
                        <m:r>
                          <a:rPr lang="en-US" sz="2000" b="0" i="1" smtClean="0">
                            <a:latin typeface="Cambria Math" panose="02040503050406030204" pitchFamily="18" charset="0"/>
                          </a:rPr>
                          <m:t>𝑎𝑥</m:t>
                        </m:r>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i="1">
                        <a:latin typeface="Cambria Math" panose="02040503050406030204" pitchFamily="18" charset="0"/>
                      </a:rPr>
                      <m:t>𝑏𝑥</m:t>
                    </m:r>
                  </m:oMath>
                </a14:m>
                <a:r>
                  <a:rPr lang="en-US" altLang="en-US" sz="2000" dirty="0">
                    <a:solidFill>
                      <a:srgbClr val="000000"/>
                    </a:solidFill>
                    <a:cs typeface="Calibri" panose="020F0502020204030204"/>
                  </a:rPr>
                  <a:t> + c</a:t>
                </a:r>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sup>
                          <m:r>
                            <a:rPr lang="en-US" sz="2000" b="0" i="1" smtClean="0">
                              <a:latin typeface="Cambria Math" panose="02040503050406030204" pitchFamily="18" charset="0"/>
                            </a:rPr>
                            <m:t>′</m:t>
                          </m:r>
                        </m:sup>
                      </m:sSup>
                      <m:r>
                        <a:rPr lang="en-US" sz="2000" b="0" i="0" smtClean="0">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=0</m:t>
                      </m:r>
                    </m:oMath>
                  </m:oMathPara>
                </a14:m>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2</m:t>
                      </m:r>
                      <m:r>
                        <a:rPr lang="en-US" sz="2000" i="1">
                          <a:latin typeface="Cambria Math" panose="02040503050406030204" pitchFamily="18" charset="0"/>
                        </a:rPr>
                        <m:t>𝑎𝑥</m:t>
                      </m:r>
                      <m:r>
                        <a:rPr lang="en-US" sz="2000" b="0" i="1" smtClean="0">
                          <a:latin typeface="Cambria Math" panose="02040503050406030204" pitchFamily="18" charset="0"/>
                        </a:rPr>
                        <m:t>=−</m:t>
                      </m:r>
                      <m:r>
                        <a:rPr lang="en-US" sz="2000" i="1">
                          <a:latin typeface="Cambria Math" panose="02040503050406030204" pitchFamily="18" charset="0"/>
                        </a:rPr>
                        <m:t>𝑏</m:t>
                      </m:r>
                    </m:oMath>
                  </m:oMathPara>
                </a14:m>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/(2</m:t>
                      </m:r>
                      <m:r>
                        <a:rPr lang="en-US" sz="2000" b="0" i="1" smtClean="0">
                          <a:latin typeface="Cambria Math" panose="02040503050406030204" pitchFamily="18" charset="0"/>
                        </a:rPr>
                        <m:t>𝑎</m:t>
                      </m:r>
                      <m:r>
                        <a:rPr lang="en-US" sz="2000" b="0" i="1" smtClean="0">
                          <a:latin typeface="Cambria Math" panose="02040503050406030204" pitchFamily="18" charset="0"/>
                        </a:rPr>
                        <m:t>)</m:t>
                      </m:r>
                    </m:oMath>
                  </m:oMathPara>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r>
                            <a:rPr lang="en-US" sz="2000" b="0" i="1" smtClean="0">
                              <a:latin typeface="Cambria Math" panose="02040503050406030204" pitchFamily="18" charset="0"/>
                            </a:rPr>
                            <m:t>′</m:t>
                          </m:r>
                        </m:sup>
                      </m:sSup>
                      <m:r>
                        <a:rPr lang="en-US" sz="2000">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&gt;0 </m:t>
                      </m:r>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&gt;0</m:t>
                      </m:r>
                    </m:oMath>
                  </m:oMathPara>
                </a14:m>
                <a:endParaRPr lang="en-US" sz="2000" b="0" dirty="0"/>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r>
                        <a:rPr lang="en-US" sz="2000">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&lt;</m:t>
                      </m:r>
                      <m:r>
                        <a:rPr lang="en-US" sz="2000" i="1">
                          <a:latin typeface="Cambria Math" panose="02040503050406030204" pitchFamily="18" charset="0"/>
                        </a:rPr>
                        <m:t>0 </m:t>
                      </m:r>
                      <m:r>
                        <a:rPr lang="en-US" sz="2000" i="1">
                          <a:latin typeface="Cambria Math" panose="02040503050406030204" pitchFamily="18" charset="0"/>
                        </a:rPr>
                        <m:t>𝑖𝑓</m:t>
                      </m:r>
                      <m:r>
                        <a:rPr lang="en-US" sz="2000" i="1">
                          <a:latin typeface="Cambria Math" panose="02040503050406030204" pitchFamily="18" charset="0"/>
                        </a:rPr>
                        <m:t> </m:t>
                      </m:r>
                      <m:r>
                        <a:rPr lang="en-US" sz="2000" i="1">
                          <a:latin typeface="Cambria Math" panose="02040503050406030204" pitchFamily="18" charset="0"/>
                        </a:rPr>
                        <m:t>𝑎</m:t>
                      </m:r>
                      <m:r>
                        <a:rPr lang="en-US" sz="2000" b="0" i="1" smtClean="0">
                          <a:latin typeface="Cambria Math" panose="02040503050406030204" pitchFamily="18" charset="0"/>
                        </a:rPr>
                        <m:t>&lt;</m:t>
                      </m:r>
                      <m:r>
                        <a:rPr lang="en-US" sz="2000" i="1">
                          <a:latin typeface="Cambria Math" panose="02040503050406030204" pitchFamily="18" charset="0"/>
                        </a:rPr>
                        <m:t>0</m:t>
                      </m:r>
                    </m:oMath>
                  </m:oMathPara>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Graph of a function is upwardly concave if </a:t>
                </a:r>
                <a14:m>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oMath>
                </a14:m>
                <a:r>
                  <a:rPr lang="en-US" altLang="en-US" sz="2000" dirty="0">
                    <a:solidFill>
                      <a:srgbClr val="000000"/>
                    </a:solidFill>
                    <a:cs typeface="Calibri" panose="020F0502020204030204"/>
                  </a:rPr>
                  <a:t>&gt;0</a:t>
                </a:r>
              </a:p>
              <a:p>
                <a:r>
                  <a:rPr lang="en-US" altLang="en-US" sz="2000" dirty="0">
                    <a:solidFill>
                      <a:srgbClr val="000000"/>
                    </a:solidFill>
                    <a:cs typeface="Calibri" panose="020F0502020204030204"/>
                  </a:rPr>
                  <a:t>Graph of a function is downwardly concave if </a:t>
                </a:r>
                <a14:m>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0</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If </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9017853"/>
              </a:xfrm>
              <a:prstGeom prst="rect">
                <a:avLst/>
              </a:prstGeom>
              <a:blipFill>
                <a:blip r:embed="rId2"/>
                <a:stretch>
                  <a:fillRect l="-537" t="-4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3"/>
          <a:stretch>
            <a:fillRect/>
          </a:stretch>
        </p:blipFill>
        <p:spPr>
          <a:xfrm>
            <a:off x="7941119" y="4477177"/>
            <a:ext cx="3321750" cy="1975033"/>
          </a:xfrm>
          <a:prstGeom prst="rect">
            <a:avLst/>
          </a:prstGeom>
        </p:spPr>
      </p:pic>
    </p:spTree>
    <p:extLst>
      <p:ext uri="{BB962C8B-B14F-4D97-AF65-F5344CB8AC3E}">
        <p14:creationId xmlns:p14="http://schemas.microsoft.com/office/powerpoint/2010/main" val="209836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01941"/>
            <a:ext cx="7929735" cy="615553"/>
          </a:xfrm>
          <a:prstGeom prst="rect">
            <a:avLst/>
          </a:prstGeom>
        </p:spPr>
        <p:txBody>
          <a:bodyPr wrap="none" anchor="t">
            <a:spAutoFit/>
          </a:bodyPr>
          <a:lstStyle/>
          <a:p>
            <a:r>
              <a:rPr lang="en-US" sz="3400" b="1" dirty="0"/>
              <a:t>Mathematics of ML: computing derivatives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783042"/>
                <a:ext cx="11832077" cy="7875746"/>
              </a:xfrm>
              <a:prstGeom prst="rect">
                <a:avLst/>
              </a:prstGeom>
            </p:spPr>
            <p:txBody>
              <a:bodyPr wrap="square">
                <a:spAutoFit/>
              </a:bodyPr>
              <a:lstStyle/>
              <a:p>
                <a:r>
                  <a:rPr lang="pt-BR" sz="2000" dirty="0"/>
                  <a:t>Let us find such a and b that partial derivatives of sum of squares function with respect to a and b  equal to 0.</a:t>
                </a:r>
              </a:p>
              <a:p>
                <a:r>
                  <a:rPr lang="pt-BR" sz="2000" dirty="0"/>
                  <a:t>Note that a and b are arguments of the function rather than parametrs, as in theprevious example</a:t>
                </a:r>
              </a:p>
              <a:p>
                <a:endParaRPr lang="pt-BR" sz="1000" dirty="0"/>
              </a:p>
              <a:p>
                <a:endParaRPr lang="pt-BR" sz="1000" dirty="0"/>
              </a:p>
              <a:p>
                <a14:m>
                  <m:oMath xmlns:m="http://schemas.openxmlformats.org/officeDocument/2006/math">
                    <m:f>
                      <m:fPr>
                        <m:ctrlPr>
                          <a:rPr lang="pt-BR" sz="1600" i="1" smtClean="0">
                            <a:latin typeface="Cambria Math" panose="02040503050406030204" pitchFamily="18" charset="0"/>
                          </a:rPr>
                        </m:ctrlPr>
                      </m:fPr>
                      <m:num>
                        <m:r>
                          <a:rPr lang="en-US" sz="1600" b="0" i="1" smtClean="0">
                            <a:latin typeface="Cambria Math" panose="02040503050406030204" pitchFamily="18" charset="0"/>
                          </a:rPr>
                          <m:t>𝑑</m:t>
                        </m:r>
                      </m:num>
                      <m:den>
                        <m:r>
                          <a:rPr lang="en-US" sz="1600" b="0" i="1" smtClean="0">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b="0" i="1" smtClean="0">
                            <a:latin typeface="Cambria Math" panose="02040503050406030204" pitchFamily="18" charset="0"/>
                          </a:rPr>
                          <m:t>=</m:t>
                        </m:r>
                      </m:e>
                    </m:nary>
                  </m:oMath>
                </a14:m>
                <a:r>
                  <a:rPr lang="pt-BR" sz="1600" dirty="0"/>
                  <a:t>0</a:t>
                </a:r>
              </a:p>
              <a:p>
                <a14:m>
                  <m:oMath xmlns:m="http://schemas.openxmlformats.org/officeDocument/2006/math">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m:t>
                        </m:r>
                        <m:r>
                          <a:rPr lang="en-US" sz="1600" b="0" i="1" smtClean="0">
                            <a:latin typeface="Cambria Math" panose="02040503050406030204" pitchFamily="18" charset="0"/>
                          </a:rPr>
                          <m:t>𝑏</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i="1">
                            <a:latin typeface="Cambria Math" panose="02040503050406030204" pitchFamily="18" charset="0"/>
                          </a:rPr>
                          <m:t>=</m:t>
                        </m:r>
                      </m:e>
                    </m:nary>
                  </m:oMath>
                </a14:m>
                <a:r>
                  <a:rPr lang="pt-BR" sz="1600" dirty="0"/>
                  <a:t>0</a:t>
                </a:r>
              </a:p>
              <a:p>
                <a:endParaRPr lang="pt-BR" sz="1600" dirty="0"/>
              </a:p>
              <a:p>
                <a:r>
                  <a:rPr lang="pt-BR" sz="1600" dirty="0"/>
                  <a:t>Simplifying, we get: </a:t>
                </a:r>
              </a:p>
              <a:p>
                <a:endParaRPr lang="pt-BR" sz="1000" dirty="0"/>
              </a:p>
              <a:p>
                <a:endParaRPr lang="pt-BR" sz="1000" dirty="0"/>
              </a:p>
              <a:p>
                <a14:m>
                  <m:oMath xmlns:m="http://schemas.openxmlformats.org/officeDocument/2006/math">
                    <m:f>
                      <m:fPr>
                        <m:ctrlPr>
                          <a:rPr lang="pt-BR" sz="1600" i="1" smtClean="0">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i="1">
                            <a:latin typeface="Cambria Math" panose="02040503050406030204" pitchFamily="18" charset="0"/>
                          </a:rPr>
                          <m:t>=</m:t>
                        </m:r>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b="0" i="1" smtClean="0">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smtClean="0">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smtClean="0">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r>
                          <m:rPr>
                            <m:nor/>
                          </m:rPr>
                          <a:rPr lang="pt-BR" sz="1600" dirty="0"/>
                          <m:t> </m:t>
                        </m:r>
                      </m:e>
                    </m:nary>
                  </m:oMath>
                </a14:m>
                <a:r>
                  <a:rPr lang="pt-BR" sz="1600" dirty="0"/>
                  <a:t>=</a:t>
                </a:r>
              </a:p>
              <a:p>
                <a:endParaRPr lang="pt-BR" sz="1600" dirty="0"/>
              </a:p>
              <a:p>
                <a14:m>
                  <m:oMath xmlns:m="http://schemas.openxmlformats.org/officeDocument/2006/math">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smtClean="0">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b="0" i="1" smtClean="0">
                            <a:latin typeface="Cambria Math" panose="02040503050406030204" pitchFamily="18" charset="0"/>
                          </a:rPr>
                          <m:t>+</m:t>
                        </m:r>
                      </m:e>
                    </m:nary>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r>
                          <a:rPr lang="en-US" sz="1600" i="1">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e>
                    </m:nary>
                  </m:oMath>
                </a14:m>
                <a:r>
                  <a:rPr lang="pt-BR" sz="1600" dirty="0"/>
                  <a:t>= </a:t>
                </a:r>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i="1">
                            <a:latin typeface="Cambria Math" panose="02040503050406030204" pitchFamily="18" charset="0"/>
                          </a:rPr>
                          <m:t>+</m:t>
                        </m:r>
                      </m:e>
                    </m:nary>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r>
                          <a:rPr lang="en-US" sz="1600" b="0" i="1" smtClean="0">
                            <a:latin typeface="Cambria Math" panose="02040503050406030204" pitchFamily="18" charset="0"/>
                          </a:rPr>
                          <m:t>(</m:t>
                        </m:r>
                        <m:r>
                          <a:rPr lang="en-US" sz="1600" i="1">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r>
                          <a:rPr lang="en-US" sz="1600" i="1">
                            <a:latin typeface="Cambria Math" panose="02040503050406030204" pitchFamily="18" charset="0"/>
                          </a:rPr>
                          <m:t>+</m:t>
                        </m:r>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e>
                    </m:nary>
                  </m:oMath>
                </a14:m>
                <a:endParaRPr lang="pt-BR" sz="1600" dirty="0"/>
              </a:p>
              <a:p>
                <a:endParaRPr lang="pt-BR" sz="1600" dirty="0"/>
              </a:p>
              <a:p>
                <a:r>
                  <a:rPr lang="pt-BR" sz="1600" dirty="0"/>
                  <a:t>..................................</a:t>
                </a:r>
              </a:p>
              <a:p>
                <a:r>
                  <a:rPr lang="pt-BR" sz="2000" b="1" i="1" dirty="0"/>
                  <a:t>Exercise</a:t>
                </a:r>
                <a:r>
                  <a:rPr lang="pt-BR" sz="2000" dirty="0"/>
                  <a:t>: continue simplifications and obtain the expressions for partial derivatives  of sum of squares </a:t>
                </a:r>
              </a:p>
              <a:p>
                <a:r>
                  <a:rPr lang="pt-BR" sz="2000" dirty="0"/>
                  <a:t>as functions of data points</a:t>
                </a:r>
              </a:p>
              <a:p>
                <a:endParaRPr lang="pt-BR" sz="2000" dirty="0"/>
              </a:p>
              <a:p>
                <a:r>
                  <a:rPr lang="pt-BR" sz="2000" b="1" i="1" dirty="0"/>
                  <a:t>Hint: </a:t>
                </a:r>
                <a:r>
                  <a:rPr lang="pt-BR" sz="2000" i="1" dirty="0"/>
                  <a:t>derivative of a sum of functions equals to the sum of derivatives of each summand, so summation and derivative order can be exchanged , for example</a:t>
                </a:r>
                <a:r>
                  <a:rPr lang="pt-BR" sz="2000" b="1" i="1" dirty="0"/>
                  <a:t>:</a:t>
                </a:r>
                <a:r>
                  <a:rPr lang="pt-BR" sz="2000" dirty="0"/>
                  <a:t>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b="0" i="1" smtClean="0">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oMath>
                </a14:m>
                <a:endParaRPr lang="pt-BR" sz="2000" b="1" i="1" dirty="0"/>
              </a:p>
              <a:p>
                <a:r>
                  <a:rPr lang="pt-BR" sz="2000" i="1" dirty="0"/>
                  <a:t>Or</a:t>
                </a:r>
                <a:r>
                  <a:rPr lang="pt-BR" sz="2000" b="1" i="1" dirty="0"/>
                  <a:t>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r>
                      <a:rPr lang="en-US" sz="2000" b="0" i="1" smtClean="0">
                        <a:latin typeface="Cambria Math" panose="02040503050406030204" pitchFamily="18" charset="0"/>
                      </a:rPr>
                      <m:t>(</m:t>
                    </m:r>
                    <m:r>
                      <a:rPr lang="en-US" sz="2000" b="0" i="1" smtClean="0">
                        <a:latin typeface="Cambria Math" panose="02040503050406030204" pitchFamily="18" charset="0"/>
                      </a:rPr>
                      <m:t>𝑎</m:t>
                    </m:r>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m:t>
                        </m:r>
                      </m:e>
                    </m:nary>
                  </m:oMath>
                </a14:m>
                <a:r>
                  <a:rPr lang="pt-BR" sz="2000" b="1" i="1" dirty="0"/>
                  <a:t>=</a:t>
                </a:r>
                <a:r>
                  <a:rPr lang="en-US" sz="2000" dirty="0"/>
                  <a:t>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oMath>
                </a14:m>
                <a:endParaRPr lang="pt-BR" sz="2000" b="1" i="1"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783042"/>
                <a:ext cx="11832077" cy="7875746"/>
              </a:xfrm>
              <a:prstGeom prst="rect">
                <a:avLst/>
              </a:prstGeom>
              <a:blipFill>
                <a:blip r:embed="rId3"/>
                <a:stretch>
                  <a:fillRect l="-515" t="-387"/>
                </a:stretch>
              </a:blipFill>
            </p:spPr>
            <p:txBody>
              <a:bodyPr/>
              <a:lstStyle/>
              <a:p>
                <a:r>
                  <a:rPr lang="en-US">
                    <a:noFill/>
                  </a:rPr>
                  <a:t> </a:t>
                </a:r>
              </a:p>
            </p:txBody>
          </p:sp>
        </mc:Fallback>
      </mc:AlternateContent>
    </p:spTree>
    <p:extLst>
      <p:ext uri="{BB962C8B-B14F-4D97-AF65-F5344CB8AC3E}">
        <p14:creationId xmlns:p14="http://schemas.microsoft.com/office/powerpoint/2010/main" val="2664005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61075"/>
            <a:ext cx="7942559" cy="615553"/>
          </a:xfrm>
          <a:prstGeom prst="rect">
            <a:avLst/>
          </a:prstGeom>
        </p:spPr>
        <p:txBody>
          <a:bodyPr wrap="none" anchor="t">
            <a:spAutoFit/>
          </a:bodyPr>
          <a:lstStyle/>
          <a:p>
            <a:r>
              <a:rPr lang="en-US" sz="3400" b="1" dirty="0"/>
              <a:t>Mathematics of ML: probabilistic modeling</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856517"/>
            <a:ext cx="11358182" cy="5324535"/>
          </a:xfrm>
          <a:prstGeom prst="rect">
            <a:avLst/>
          </a:prstGeom>
        </p:spPr>
        <p:txBody>
          <a:bodyPr wrap="square">
            <a:spAutoFit/>
          </a:bodyPr>
          <a:lstStyle/>
          <a:p>
            <a:r>
              <a:rPr lang="pt-BR" sz="1600" dirty="0"/>
              <a:t>Probabilistic models of data. Why we consider probabilistic models.</a:t>
            </a:r>
          </a:p>
          <a:p>
            <a:endParaRPr lang="pt-BR" sz="1600" dirty="0"/>
          </a:p>
          <a:p>
            <a:r>
              <a:rPr lang="pt-BR" sz="1600" dirty="0"/>
              <a:t>One way to deal with uncertainty in mathematical model is to introduce random variables.</a:t>
            </a:r>
          </a:p>
          <a:p>
            <a:r>
              <a:rPr lang="pt-BR" sz="1600" dirty="0"/>
              <a:t>Mathematical variable can be deterministic (has a certain value) or stochastic(random)</a:t>
            </a:r>
          </a:p>
          <a:p>
            <a:r>
              <a:rPr lang="pt-BR" sz="1600" dirty="0"/>
              <a:t>(taking one of the values from a set of possible values, called a distribution of a random variable)</a:t>
            </a:r>
          </a:p>
          <a:p>
            <a:r>
              <a:rPr lang="pt-BR" sz="1600" dirty="0"/>
              <a:t>Distributions can be descrete and continuous.</a:t>
            </a:r>
          </a:p>
          <a:p>
            <a:r>
              <a:rPr lang="pt-BR" sz="1600" dirty="0"/>
              <a:t>Examples:</a:t>
            </a:r>
          </a:p>
          <a:p>
            <a:r>
              <a:rPr lang="pt-BR" sz="1600" dirty="0"/>
              <a:t>Normal distribution – continuous</a:t>
            </a:r>
          </a:p>
          <a:p>
            <a:r>
              <a:rPr lang="pt-BR" sz="1600" dirty="0"/>
              <a:t>Binomial distributio: descrete</a:t>
            </a:r>
          </a:p>
          <a:p>
            <a:endParaRPr lang="pt-BR" sz="1600" dirty="0"/>
          </a:p>
          <a:p>
            <a:r>
              <a:rPr lang="pt-BR" sz="1600" dirty="0"/>
              <a:t>Normal distribution is symmetrical and has thin tales.</a:t>
            </a:r>
          </a:p>
          <a:p>
            <a:r>
              <a:rPr lang="pt-BR" sz="1600" dirty="0"/>
              <a:t>Example of normal distribution</a:t>
            </a:r>
          </a:p>
          <a:p>
            <a:endParaRPr lang="pt-BR" sz="16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image2.png">
            <a:extLst>
              <a:ext uri="{FF2B5EF4-FFF2-40B4-BE49-F238E27FC236}">
                <a16:creationId xmlns:a16="http://schemas.microsoft.com/office/drawing/2014/main" id="{AFAAE36A-9000-499D-9EB0-E5FA6B94228A}"/>
              </a:ext>
            </a:extLst>
          </p:cNvPr>
          <p:cNvPicPr/>
          <p:nvPr/>
        </p:nvPicPr>
        <p:blipFill>
          <a:blip r:embed="rId3"/>
          <a:srcRect/>
          <a:stretch>
            <a:fillRect/>
          </a:stretch>
        </p:blipFill>
        <p:spPr>
          <a:xfrm>
            <a:off x="782981" y="3888437"/>
            <a:ext cx="3573379" cy="2113046"/>
          </a:xfrm>
          <a:prstGeom prst="rect">
            <a:avLst/>
          </a:prstGeom>
          <a:ln/>
        </p:spPr>
      </p:pic>
    </p:spTree>
    <p:extLst>
      <p:ext uri="{BB962C8B-B14F-4D97-AF65-F5344CB8AC3E}">
        <p14:creationId xmlns:p14="http://schemas.microsoft.com/office/powerpoint/2010/main" val="2218071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0005" y="71889"/>
            <a:ext cx="3284874" cy="707886"/>
          </a:xfrm>
          <a:prstGeom prst="rect">
            <a:avLst/>
          </a:prstGeom>
        </p:spPr>
        <p:txBody>
          <a:bodyPr wrap="none" anchor="t">
            <a:spAutoFit/>
          </a:bodyPr>
          <a:lstStyle/>
          <a:p>
            <a:r>
              <a:rPr lang="en-US" sz="4000" dirty="0">
                <a:solidFill>
                  <a:prstClr val="black"/>
                </a:solidFill>
                <a:latin typeface="Lucida Sans Unicode"/>
                <a:cs typeface="Lucida Sans Unicode"/>
              </a:rPr>
              <a:t>ML concepts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2136360" cy="7540526"/>
          </a:xfrm>
          <a:prstGeom prst="rect">
            <a:avLst/>
          </a:prstGeom>
        </p:spPr>
        <p:txBody>
          <a:bodyPr wrap="square" anchor="t">
            <a:spAutoFit/>
          </a:bodyPr>
          <a:lstStyle/>
          <a:p>
            <a:r>
              <a:rPr lang="en-US" sz="3200" b="1" i="1" dirty="0"/>
              <a:t>Supervised Learning</a:t>
            </a:r>
          </a:p>
          <a:p>
            <a:r>
              <a:rPr lang="en-US" sz="3200" b="1" i="1" dirty="0">
                <a:solidFill>
                  <a:srgbClr val="000000"/>
                </a:solidFill>
                <a:cs typeface="Calibri" panose="020F0502020204030204"/>
              </a:rPr>
              <a:t>Unsupervised Learning</a:t>
            </a:r>
          </a:p>
          <a:p>
            <a:r>
              <a:rPr lang="en-US" sz="3200" b="1" i="1" dirty="0">
                <a:solidFill>
                  <a:srgbClr val="000000"/>
                </a:solidFill>
                <a:cs typeface="Calibri" panose="020F0502020204030204"/>
              </a:rPr>
              <a:t>Reinforcement Learning</a:t>
            </a:r>
          </a:p>
          <a:p>
            <a:r>
              <a:rPr lang="en-US" sz="3200" b="1" i="1" dirty="0">
                <a:solidFill>
                  <a:srgbClr val="000000"/>
                </a:solidFill>
                <a:cs typeface="Calibri" panose="020F0502020204030204"/>
              </a:rPr>
              <a:t>Deep Learning</a:t>
            </a:r>
          </a:p>
          <a:p>
            <a:r>
              <a:rPr lang="en-US" sz="3200" b="1" i="1" dirty="0">
                <a:solidFill>
                  <a:srgbClr val="000000"/>
                </a:solidFill>
                <a:cs typeface="Calibri" panose="020F0502020204030204"/>
              </a:rPr>
              <a:t>Logistic Regression</a:t>
            </a:r>
          </a:p>
          <a:p>
            <a:r>
              <a:rPr lang="en-US" sz="3200" b="1" i="1" dirty="0">
                <a:solidFill>
                  <a:srgbClr val="000000"/>
                </a:solidFill>
                <a:cs typeface="Calibri" panose="020F0502020204030204"/>
              </a:rPr>
              <a:t>Linear Support Vector Machines, Kernel Support Vector Machines</a:t>
            </a:r>
          </a:p>
          <a:p>
            <a:r>
              <a:rPr lang="en-US" sz="3200" b="1" i="1" dirty="0">
                <a:solidFill>
                  <a:srgbClr val="000000"/>
                </a:solidFill>
                <a:cs typeface="Calibri" panose="020F0502020204030204"/>
              </a:rPr>
              <a:t>Neural Networks</a:t>
            </a:r>
          </a:p>
          <a:p>
            <a:r>
              <a:rPr lang="en-US" sz="3200" b="1" i="1" dirty="0">
                <a:solidFill>
                  <a:srgbClr val="000000"/>
                </a:solidFill>
                <a:cs typeface="Calibri" panose="020F0502020204030204"/>
              </a:rPr>
              <a:t>Perceptron, Kernel Perceptron</a:t>
            </a:r>
          </a:p>
          <a:p>
            <a:r>
              <a:rPr lang="en-US" sz="3200" b="1" i="1" dirty="0">
                <a:solidFill>
                  <a:srgbClr val="000000"/>
                </a:solidFill>
                <a:cs typeface="Calibri" panose="020F0502020204030204"/>
              </a:rPr>
              <a:t>Recurrent Neural Networks</a:t>
            </a:r>
          </a:p>
          <a:p>
            <a:r>
              <a:rPr lang="en-US" sz="3200" b="1" i="1" dirty="0">
                <a:solidFill>
                  <a:srgbClr val="000000"/>
                </a:solidFill>
                <a:cs typeface="Calibri" panose="020F0502020204030204"/>
              </a:rPr>
              <a:t>Convolutional Neural Networks</a:t>
            </a:r>
          </a:p>
          <a:p>
            <a:r>
              <a:rPr lang="en-US" sz="3200" b="1" i="1" dirty="0">
                <a:solidFill>
                  <a:srgbClr val="000000"/>
                </a:solidFill>
                <a:cs typeface="Calibri" panose="020F0502020204030204"/>
              </a:rPr>
              <a:t>Bayesian inference</a:t>
            </a:r>
          </a:p>
          <a:p>
            <a:r>
              <a:rPr lang="en-US" sz="3200" b="1" i="1" dirty="0">
                <a:solidFill>
                  <a:srgbClr val="000000"/>
                </a:solidFill>
                <a:cs typeface="Calibri" panose="020F0502020204030204"/>
              </a:rPr>
              <a:t>Automatic Differentiation</a:t>
            </a:r>
          </a:p>
          <a:p>
            <a:endParaRPr lang="en-US" sz="3200" b="1" i="1" dirty="0">
              <a:solidFill>
                <a:srgbClr val="000000"/>
              </a:solidFill>
              <a:cs typeface="Calibri" panose="020F0502020204030204"/>
            </a:endParaRPr>
          </a:p>
          <a:p>
            <a:endParaRPr lang="en-US"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432913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581" y="79022"/>
            <a:ext cx="7942559" cy="615553"/>
          </a:xfrm>
          <a:prstGeom prst="rect">
            <a:avLst/>
          </a:prstGeom>
        </p:spPr>
        <p:txBody>
          <a:bodyPr wrap="none" anchor="t">
            <a:spAutoFit/>
          </a:bodyPr>
          <a:lstStyle/>
          <a:p>
            <a:r>
              <a:rPr lang="en-US" sz="3400" b="1" dirty="0"/>
              <a:t>Mathematics of ML: probabilistic modeling</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286567" y="797068"/>
                <a:ext cx="11358182" cy="7198381"/>
              </a:xfrm>
              <a:prstGeom prst="rect">
                <a:avLst/>
              </a:prstGeom>
            </p:spPr>
            <p:txBody>
              <a:bodyPr wrap="square">
                <a:spAutoFit/>
              </a:bodyPr>
              <a:lstStyle/>
              <a:p>
                <a:r>
                  <a:rPr lang="pt-BR" sz="2000" b="1" i="1" dirty="0"/>
                  <a:t>Exercise: </a:t>
                </a:r>
                <a:r>
                  <a:rPr lang="pt-BR" sz="2000" dirty="0"/>
                  <a:t>plot standard normal distribution using two methods: with statistical package and with Python alone</a:t>
                </a:r>
              </a:p>
              <a:p>
                <a:endParaRPr lang="pt-BR" sz="1600" dirty="0"/>
              </a:p>
              <a:p>
                <a:r>
                  <a:rPr lang="pt-BR" sz="1600" dirty="0"/>
                  <a:t>Normal distribution has only 2 parametrs, expected value (most probable vlue) and standard deviation (the deviation from expected value). Normal distribution is used to model a behaviour of certain quantity under high level of information uncertainty.</a:t>
                </a:r>
              </a:p>
              <a:p>
                <a:endParaRPr lang="pt-BR" sz="1600" dirty="0"/>
              </a:p>
              <a:p>
                <a:endParaRPr lang="pt-BR" sz="1600" dirty="0"/>
              </a:p>
              <a:p>
                <a:endParaRPr lang="pt-BR" sz="1600" dirty="0"/>
              </a:p>
              <a:p>
                <a:endParaRPr lang="pt-BR" sz="1600" dirty="0"/>
              </a:p>
              <a:p>
                <a:endParaRPr lang="pt-BR" sz="1600" dirty="0"/>
              </a:p>
              <a:p>
                <a:endParaRPr lang="pt-BR" sz="1600" dirty="0"/>
              </a:p>
              <a:p>
                <a:r>
                  <a:rPr lang="pt-BR" sz="1600" dirty="0"/>
                  <a:t> </a:t>
                </a:r>
              </a:p>
              <a:p>
                <a:endParaRPr lang="pt-BR" sz="1600" dirty="0"/>
              </a:p>
              <a:p>
                <a:endParaRPr lang="pt-BR" sz="1600" dirty="0"/>
              </a:p>
              <a:p>
                <a:endParaRPr lang="pt-BR" sz="1000" dirty="0"/>
              </a:p>
              <a:p>
                <a:r>
                  <a:rPr lang="en-US" altLang="en-US" sz="1000" dirty="0">
                    <a:solidFill>
                      <a:srgbClr val="000000"/>
                    </a:solidFill>
                    <a:cs typeface="Calibri" panose="020F0502020204030204"/>
                  </a:rPr>
                  <a:t>=      </a:t>
                </a:r>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In least squares the difference between the model value and given observations (error) is modeled as random variable with normal distribution. Using the notion of random variable, we can rewrite least squares model in the following way:</a:t>
                </a:r>
              </a:p>
              <a:p>
                <a:r>
                  <a:rPr lang="pt-BR" sz="1600" dirty="0"/>
                  <a:t> </a:t>
                </a:r>
                <a14:m>
                  <m:oMath xmlns:m="http://schemas.openxmlformats.org/officeDocument/2006/math">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r>
                      <a:rPr lang="en-US" sz="1600" b="0" i="1" smtClean="0">
                        <a:latin typeface="Cambria Math" panose="02040503050406030204" pitchFamily="18" charset="0"/>
                      </a:rPr>
                      <m:t>= </m:t>
                    </m:r>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oMath>
                </a14:m>
                <a:r>
                  <a:rPr lang="en-US" altLang="en-US" sz="1600" dirty="0">
                    <a:solidFill>
                      <a:srgbClr val="000000"/>
                    </a:solidFill>
                    <a:cs typeface="Calibri" panose="020F0502020204030204"/>
                  </a:rPr>
                  <a:t> - error term for the data point </a:t>
                </a:r>
                <a:r>
                  <a:rPr lang="en-US" altLang="en-US" sz="1600" dirty="0" err="1">
                    <a:solidFill>
                      <a:srgbClr val="000000"/>
                    </a:solidFill>
                    <a:cs typeface="Calibri" panose="020F0502020204030204"/>
                  </a:rPr>
                  <a:t>i</a:t>
                </a:r>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𝑁</m:t>
                    </m:r>
                    <m:r>
                      <a:rPr lang="en-US" sz="1600" b="0" i="1" smtClean="0">
                        <a:latin typeface="Cambria Math" panose="02040503050406030204" pitchFamily="18" charset="0"/>
                      </a:rPr>
                      <m:t>(</m:t>
                    </m:r>
                    <m:r>
                      <m:rPr>
                        <m:sty m:val="p"/>
                      </m:rPr>
                      <a:rPr lang="el-GR" sz="1600" b="0" i="1" smtClean="0">
                        <a:latin typeface="Cambria Math" panose="02040503050406030204" pitchFamily="18" charset="0"/>
                      </a:rPr>
                      <m:t>μ</m:t>
                    </m:r>
                    <m:r>
                      <a:rPr lang="en-US" sz="1600" b="0" i="1" smtClean="0">
                        <a:latin typeface="Cambria Math" panose="02040503050406030204" pitchFamily="18" charset="0"/>
                      </a:rPr>
                      <m:t>,</m:t>
                    </m:r>
                    <m:r>
                      <m:rPr>
                        <m:sty m:val="p"/>
                      </m:rPr>
                      <a:rPr lang="el-GR" sz="1600" b="0" i="1" smtClean="0">
                        <a:latin typeface="Cambria Math" panose="02040503050406030204" pitchFamily="18" charset="0"/>
                      </a:rPr>
                      <m:t>σ</m:t>
                    </m:r>
                    <m:r>
                      <a:rPr lang="en-US" sz="1600" b="0" i="1" smtClean="0">
                        <a:latin typeface="Cambria Math" panose="02040503050406030204" pitchFamily="18" charset="0"/>
                      </a:rPr>
                      <m:t>)</m:t>
                    </m:r>
                  </m:oMath>
                </a14:m>
                <a:endParaRPr lang="en-US" altLang="en-US" sz="1600" dirty="0">
                  <a:solidFill>
                    <a:srgbClr val="000000"/>
                  </a:solidFill>
                  <a:cs typeface="Calibri" panose="020F0502020204030204"/>
                </a:endParaRPr>
              </a:p>
              <a:p>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oMath>
                </a14:m>
                <a:r>
                  <a:rPr lang="en-US" altLang="en-US" sz="1600" dirty="0">
                    <a:solidFill>
                      <a:srgbClr val="000000"/>
                    </a:solidFill>
                    <a:cs typeface="Calibri" panose="020F0502020204030204"/>
                  </a:rPr>
                  <a:t> - total error</a:t>
                </a:r>
              </a:p>
              <a:p>
                <a:endParaRPr lang="pt-BR" sz="1600" dirty="0"/>
              </a:p>
              <a:p>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oMath>
                </a14:m>
                <a:r>
                  <a:rPr lang="pt-BR" sz="1600" dirty="0">
                    <a:sym typeface="Wingdings" panose="05000000000000000000" pitchFamily="2" charset="2"/>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𝑚𝑖𝑛</m:t>
                        </m:r>
                      </m:e>
                      <m:sub>
                        <m:r>
                          <m:rPr>
                            <m:sty m:val="p"/>
                          </m:rPr>
                          <a:rPr lang="el-GR" sz="1600" i="1">
                            <a:latin typeface="Cambria Math" panose="02040503050406030204" pitchFamily="18" charset="0"/>
                          </a:rPr>
                          <m:t>μ</m:t>
                        </m:r>
                        <m:r>
                          <a:rPr lang="en-US" sz="1600" i="1">
                            <a:latin typeface="Cambria Math" panose="02040503050406030204" pitchFamily="18" charset="0"/>
                          </a:rPr>
                          <m:t>,</m:t>
                        </m:r>
                        <m:r>
                          <m:rPr>
                            <m:sty m:val="p"/>
                          </m:rPr>
                          <a:rPr lang="el-GR" sz="1600" i="1">
                            <a:latin typeface="Cambria Math" panose="02040503050406030204" pitchFamily="18" charset="0"/>
                          </a:rPr>
                          <m:t>σ</m:t>
                        </m:r>
                      </m:sub>
                    </m:sSub>
                  </m:oMath>
                </a14:m>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86567" y="797068"/>
                <a:ext cx="11358182" cy="7198381"/>
              </a:xfrm>
              <a:prstGeom prst="rect">
                <a:avLst/>
              </a:prstGeom>
              <a:blipFill>
                <a:blip r:embed="rId3"/>
                <a:stretch>
                  <a:fillRect l="-2415" t="-508"/>
                </a:stretch>
              </a:blipFill>
            </p:spPr>
            <p:txBody>
              <a:bodyPr/>
              <a:lstStyle/>
              <a:p>
                <a:r>
                  <a:rPr lang="en-US">
                    <a:noFill/>
                  </a:rPr>
                  <a:t> </a:t>
                </a:r>
              </a:p>
            </p:txBody>
          </p:sp>
        </mc:Fallback>
      </mc:AlternateContent>
      <p:pic>
        <p:nvPicPr>
          <p:cNvPr id="5" name="image2.png">
            <a:extLst>
              <a:ext uri="{FF2B5EF4-FFF2-40B4-BE49-F238E27FC236}">
                <a16:creationId xmlns:a16="http://schemas.microsoft.com/office/drawing/2014/main" id="{AFAAE36A-9000-499D-9EB0-E5FA6B94228A}"/>
              </a:ext>
            </a:extLst>
          </p:cNvPr>
          <p:cNvPicPr/>
          <p:nvPr/>
        </p:nvPicPr>
        <p:blipFill>
          <a:blip r:embed="rId4"/>
          <a:srcRect/>
          <a:stretch>
            <a:fillRect/>
          </a:stretch>
        </p:blipFill>
        <p:spPr>
          <a:xfrm>
            <a:off x="2059539" y="1944215"/>
            <a:ext cx="3573379" cy="2113046"/>
          </a:xfrm>
          <a:prstGeom prst="rect">
            <a:avLst/>
          </a:prstGeom>
          <a:ln/>
        </p:spPr>
      </p:pic>
    </p:spTree>
    <p:extLst>
      <p:ext uri="{BB962C8B-B14F-4D97-AF65-F5344CB8AC3E}">
        <p14:creationId xmlns:p14="http://schemas.microsoft.com/office/powerpoint/2010/main" val="1650912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 y="0"/>
            <a:ext cx="9744078" cy="615553"/>
          </a:xfrm>
          <a:prstGeom prst="rect">
            <a:avLst/>
          </a:prstGeom>
        </p:spPr>
        <p:txBody>
          <a:bodyPr wrap="none" anchor="t">
            <a:spAutoFit/>
          </a:bodyPr>
          <a:lstStyle/>
          <a:p>
            <a:r>
              <a:rPr lang="en-US" sz="3400" b="1" dirty="0"/>
              <a:t>Mathematics of ML: Maximum Likelihood Estimation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454285"/>
              </a:xfrm>
              <a:prstGeom prst="rect">
                <a:avLst/>
              </a:prstGeom>
            </p:spPr>
            <p:txBody>
              <a:bodyPr wrap="square">
                <a:spAutoFit/>
              </a:bodyPr>
              <a:lstStyle/>
              <a:p>
                <a:r>
                  <a:rPr lang="pt-BR" sz="1600" dirty="0"/>
                  <a:t>Let us consider random variable z with independent observations (X,Y): </a:t>
                </a:r>
                <a:r>
                  <a:rPr lang="en-US" sz="1600" dirty="0">
                    <a:solidFill>
                      <a:srgbClr val="000000"/>
                    </a:solidFill>
                    <a:cs typeface="Calibri" panose="020F0502020204030204"/>
                  </a:rPr>
                  <a:t>x=(</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𝑛</m:t>
                        </m:r>
                      </m:sub>
                    </m:sSub>
                  </m:oMath>
                </a14:m>
                <a:r>
                  <a:rPr lang="en-US" sz="1600" dirty="0">
                    <a:solidFill>
                      <a:srgbClr val="000000"/>
                    </a:solidFill>
                    <a:cs typeface="Calibri" panose="020F0502020204030204"/>
                  </a:rPr>
                  <a:t>), y=(</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1</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2</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𝑛</m:t>
                        </m:r>
                      </m:sub>
                    </m:sSub>
                  </m:oMath>
                </a14:m>
                <a:r>
                  <a:rPr lang="en-US" sz="1600" dirty="0">
                    <a:solidFill>
                      <a:srgbClr val="000000"/>
                    </a:solidFill>
                    <a:cs typeface="Calibri" panose="020F0502020204030204"/>
                  </a:rPr>
                  <a:t>)</a:t>
                </a:r>
              </a:p>
              <a:p>
                <a:r>
                  <a:rPr lang="en-US" sz="1600" dirty="0">
                    <a:solidFill>
                      <a:srgbClr val="000000"/>
                    </a:solidFill>
                    <a:cs typeface="Calibri" panose="020F0502020204030204"/>
                  </a:rPr>
                  <a:t>Let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oMath>
                </a14:m>
                <a:r>
                  <a:rPr lang="pt-BR" sz="1600" dirty="0"/>
                  <a:t> be the probability of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m:t>
                        </m:r>
                        <m:r>
                          <a:rPr lang="en-US" sz="1600" i="1">
                            <a:latin typeface="Cambria Math" panose="02040503050406030204" pitchFamily="18" charset="0"/>
                          </a:rPr>
                          <m:t>𝑥</m:t>
                        </m:r>
                      </m:e>
                      <m:sub>
                        <m:r>
                          <a:rPr lang="en-US" sz="1600" b="0" i="1" smtClean="0">
                            <a:latin typeface="Cambria Math" panose="02040503050406030204" pitchFamily="18" charset="0"/>
                          </a:rPr>
                          <m:t>𝑖</m:t>
                        </m:r>
                      </m:sub>
                    </m:sSub>
                  </m:oMath>
                </a14:m>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oMath>
                </a14:m>
                <a:r>
                  <a:rPr lang="pt-BR" sz="1600" dirty="0"/>
                  <a:t>) to occur.   </a:t>
                </a:r>
              </a:p>
              <a:p>
                <a:r>
                  <a:rPr lang="pt-BR" sz="2000" b="1" i="1" dirty="0"/>
                  <a:t>Maximum Likelihood Estimation (MLE) Idea</a:t>
                </a:r>
                <a:r>
                  <a:rPr lang="pt-BR" sz="1600" dirty="0"/>
                  <a:t>: find such parametrs of the distribution that maximize the probability of bserved data. The probability of the whole dataset to occur is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sSub>
                          <m:sSubPr>
                            <m:ctrlPr>
                              <a:rPr lang="pt-BR"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nary>
                    <m:r>
                      <a:rPr lang="en-US" sz="1600" b="0" i="1" smtClean="0">
                        <a:latin typeface="Cambria Math" panose="02040503050406030204" pitchFamily="18" charset="0"/>
                      </a:rPr>
                      <m:t>.</m:t>
                    </m:r>
                  </m:oMath>
                </a14:m>
                <a:endParaRPr lang="en-US" sz="1600" b="0" dirty="0"/>
              </a:p>
              <a:p>
                <a:endParaRPr lang="en-US" sz="1600" dirty="0"/>
              </a:p>
              <a:p>
                <a:r>
                  <a:rPr lang="en-US" sz="1600" b="0" dirty="0"/>
                  <a:t>Let us assume that distribution of </a:t>
                </a:r>
                <a:r>
                  <a:rPr lang="en-US" sz="1600" dirty="0"/>
                  <a:t>z is not known but it belongs to a family of distributions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m:rPr>
                        <m:nor/>
                      </m:rPr>
                      <a:rPr lang="en-US"/>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β</m:t>
                    </m:r>
                    <m:r>
                      <a:rPr lang="en-US" i="1">
                        <a:latin typeface="Cambria Math" panose="02040503050406030204" pitchFamily="18" charset="0"/>
                      </a:rPr>
                      <m:t>)</m:t>
                    </m:r>
                  </m:oMath>
                </a14:m>
                <a:r>
                  <a:rPr lang="en-US" sz="1600" dirty="0"/>
                  <a:t>  </a:t>
                </a:r>
              </a:p>
              <a:p>
                <a:r>
                  <a:rPr lang="en-US" sz="1600" dirty="0"/>
                  <a:t>with some unknown parameter </a:t>
                </a:r>
                <a14:m>
                  <m:oMath xmlns:m="http://schemas.openxmlformats.org/officeDocument/2006/math">
                    <m:r>
                      <m:rPr>
                        <m:sty m:val="p"/>
                      </m:rPr>
                      <a:rPr lang="en-US" sz="1600">
                        <a:latin typeface="Cambria Math" panose="02040503050406030204" pitchFamily="18" charset="0"/>
                      </a:rPr>
                      <m:t>β</m:t>
                    </m:r>
                    <m:r>
                      <a:rPr lang="en-US" sz="1600" b="0" i="0" smtClean="0">
                        <a:latin typeface="Cambria Math" panose="02040503050406030204" pitchFamily="18" charset="0"/>
                      </a:rPr>
                      <m:t>.</m:t>
                    </m:r>
                  </m:oMath>
                </a14:m>
                <a:r>
                  <a:rPr lang="en-US" sz="1600" b="0" dirty="0"/>
                  <a:t> </a:t>
                </a:r>
              </a:p>
              <a:p>
                <a:r>
                  <a:rPr lang="en-US" sz="1600" dirty="0"/>
                  <a:t>We would like to maximize t</a:t>
                </a:r>
                <a:r>
                  <a:rPr lang="en-US" sz="1600" b="0" dirty="0"/>
                  <a:t>he probability of the dataset to occur</a:t>
                </a:r>
              </a:p>
              <a:p>
                <a14:m>
                  <m:oMath xmlns:m="http://schemas.openxmlformats.org/officeDocument/2006/math">
                    <m:nary>
                      <m:naryPr>
                        <m:chr m:val="∏"/>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r>
                          <a:rPr lang="en-US" sz="160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r>
                          <a:rPr lang="en-US" sz="1600">
                            <a:latin typeface="Cambria Math" panose="02040503050406030204" pitchFamily="18" charset="0"/>
                          </a:rPr>
                          <m:t>|</m:t>
                        </m:r>
                        <m:r>
                          <m:rPr>
                            <m:sty m:val="p"/>
                          </m:rPr>
                          <a:rPr lang="en-US" sz="1600">
                            <a:latin typeface="Cambria Math" panose="02040503050406030204" pitchFamily="18" charset="0"/>
                          </a:rPr>
                          <m:t>β</m:t>
                        </m:r>
                        <m:r>
                          <a:rPr lang="en-US" sz="1600">
                            <a:latin typeface="Cambria Math" panose="02040503050406030204" pitchFamily="18" charset="0"/>
                          </a:rPr>
                          <m:t>)</m:t>
                        </m:r>
                      </m:e>
                    </m:nary>
                  </m:oMath>
                </a14:m>
                <a:r>
                  <a:rPr lang="pt-BR" sz="1600" dirty="0">
                    <a:sym typeface="Wingdings" panose="05000000000000000000" pitchFamily="2" charset="2"/>
                  </a:rPr>
                  <a:t> </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𝑚𝑎𝑥</m:t>
                        </m:r>
                      </m:e>
                      <m:sub>
                        <m:r>
                          <m:rPr>
                            <m:sty m:val="p"/>
                          </m:rPr>
                          <a:rPr lang="en-US" sz="1600">
                            <a:latin typeface="Cambria Math" panose="02040503050406030204" pitchFamily="18" charset="0"/>
                          </a:rPr>
                          <m:t>β</m:t>
                        </m:r>
                      </m:sub>
                    </m:sSub>
                  </m:oMath>
                </a14:m>
                <a:endParaRPr lang="pt-BR" sz="1600" dirty="0"/>
              </a:p>
              <a:p>
                <a:r>
                  <a:rPr lang="pt-BR" sz="1600" dirty="0"/>
                  <a:t>Parameter of the distribution at which the maximum of probability is achieved is </a:t>
                </a:r>
                <a14:m>
                  <m:oMath xmlns:m="http://schemas.openxmlformats.org/officeDocument/2006/math">
                    <m:sSup>
                      <m:sSupPr>
                        <m:ctrlPr>
                          <a:rPr lang="pt-BR" sz="1600" i="1">
                            <a:latin typeface="Cambria Math" panose="02040503050406030204" pitchFamily="18" charset="0"/>
                          </a:rPr>
                        </m:ctrlPr>
                      </m:sSupPr>
                      <m:e>
                        <m:r>
                          <m:rPr>
                            <m:sty m:val="p"/>
                          </m:rPr>
                          <a:rPr lang="en-US" sz="1600">
                            <a:latin typeface="Cambria Math" panose="02040503050406030204" pitchFamily="18" charset="0"/>
                          </a:rPr>
                          <m:t>β</m:t>
                        </m:r>
                      </m:e>
                      <m:sup>
                        <m:r>
                          <a:rPr lang="en-US" sz="1600" i="1">
                            <a:latin typeface="Cambria Math" panose="02040503050406030204" pitchFamily="18" charset="0"/>
                          </a:rPr>
                          <m:t>∗</m:t>
                        </m:r>
                      </m:sup>
                    </m:sSup>
                  </m:oMath>
                </a14:m>
                <a:r>
                  <a:rPr lang="pt-BR" sz="1600" dirty="0"/>
                  <a:t>.</a:t>
                </a:r>
              </a:p>
              <a:p>
                <a:endParaRPr lang="pt-BR" sz="1600" dirty="0"/>
              </a:p>
              <a:p>
                <a14:m>
                  <m:oMath xmlns:m="http://schemas.openxmlformats.org/officeDocument/2006/math">
                    <m:sSup>
                      <m:sSupPr>
                        <m:ctrlPr>
                          <a:rPr lang="pt-BR" sz="1600" i="1">
                            <a:latin typeface="Cambria Math" panose="02040503050406030204" pitchFamily="18" charset="0"/>
                          </a:rPr>
                        </m:ctrlPr>
                      </m:sSupPr>
                      <m:e>
                        <m:r>
                          <m:rPr>
                            <m:sty m:val="p"/>
                          </m:rPr>
                          <a:rPr lang="en-US" sz="1600">
                            <a:latin typeface="Cambria Math" panose="02040503050406030204" pitchFamily="18" charset="0"/>
                          </a:rPr>
                          <m:t>β</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𝑎𝑟𝑔𝑚</m:t>
                        </m:r>
                        <m:r>
                          <a:rPr lang="en-US" sz="1600" b="0" i="1" smtClean="0">
                            <a:latin typeface="Cambria Math" panose="02040503050406030204" pitchFamily="18" charset="0"/>
                          </a:rPr>
                          <m:t>𝑎𝑥</m:t>
                        </m:r>
                      </m:e>
                      <m:sub>
                        <m:r>
                          <m:rPr>
                            <m:sty m:val="p"/>
                          </m:rPr>
                          <a:rPr lang="en-US" sz="1600">
                            <a:latin typeface="Cambria Math" panose="02040503050406030204" pitchFamily="18" charset="0"/>
                          </a:rPr>
                          <m:t>β</m:t>
                        </m:r>
                      </m:sub>
                    </m:sSub>
                    <m:r>
                      <a:rPr lang="en-US" sz="1600" i="1">
                        <a:latin typeface="Cambria Math" panose="02040503050406030204" pitchFamily="18" charset="0"/>
                      </a:rPr>
                      <m:t>(</m:t>
                    </m:r>
                    <m:nary>
                      <m:naryPr>
                        <m:chr m:val="∏"/>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r>
                          <a:rPr lang="en-US" sz="160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r>
                          <a:rPr lang="en-US" sz="1600">
                            <a:latin typeface="Cambria Math" panose="02040503050406030204" pitchFamily="18" charset="0"/>
                          </a:rPr>
                          <m:t>|</m:t>
                        </m:r>
                        <m:r>
                          <m:rPr>
                            <m:sty m:val="p"/>
                          </m:rPr>
                          <a:rPr lang="en-US" sz="1600">
                            <a:latin typeface="Cambria Math" panose="02040503050406030204" pitchFamily="18" charset="0"/>
                          </a:rPr>
                          <m:t>β</m:t>
                        </m:r>
                        <m:r>
                          <a:rPr lang="en-US" sz="1600">
                            <a:latin typeface="Cambria Math" panose="02040503050406030204" pitchFamily="18" charset="0"/>
                          </a:rPr>
                          <m:t>)</m:t>
                        </m:r>
                      </m:e>
                    </m:nary>
                  </m:oMath>
                </a14:m>
                <a:r>
                  <a:rPr lang="pt-BR" sz="1600" dirty="0"/>
                  <a:t>)</a:t>
                </a:r>
              </a:p>
              <a:p>
                <a:endParaRPr lang="pt-BR" sz="1600" dirty="0"/>
              </a:p>
              <a:p>
                <a:r>
                  <a:rPr lang="pt-BR" sz="1600" dirty="0"/>
                  <a:t>To make computtions easier we work in log scale (see properties of log to prove why we can do it): </a:t>
                </a:r>
              </a:p>
              <a:p>
                <a14:m>
                  <m:oMath xmlns:m="http://schemas.openxmlformats.org/officeDocument/2006/math">
                    <m:r>
                      <m:rPr>
                        <m:sty m:val="p"/>
                      </m:rPr>
                      <a:rPr lang="en-US" sz="1600" b="0" i="0" smtClean="0">
                        <a:latin typeface="Cambria Math" panose="02040503050406030204" pitchFamily="18" charset="0"/>
                      </a:rPr>
                      <m:t>log</m:t>
                    </m:r>
                    <m:r>
                      <a:rPr lang="en-US" sz="1600" b="0" i="1" smtClean="0">
                        <a:latin typeface="Cambria Math" panose="02040503050406030204" pitchFamily="18" charset="0"/>
                      </a:rPr>
                      <m:t>⁡</m:t>
                    </m:r>
                    <m:nary>
                      <m:naryPr>
                        <m:chr m:val="∏"/>
                        <m:ctrlPr>
                          <a:rPr lang="en-US" sz="1600" i="1" smtClean="0">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e>
                          <m:e>
                            <m:r>
                              <m:rPr>
                                <m:sty m:val="p"/>
                              </m:rPr>
                              <a:rPr lang="en-US" sz="1600">
                                <a:latin typeface="Cambria Math" panose="02040503050406030204" pitchFamily="18" charset="0"/>
                              </a:rPr>
                              <m:t>β</m:t>
                            </m:r>
                          </m:e>
                        </m:d>
                        <m:r>
                          <a:rPr lang="en-US" sz="1600" b="0" i="0" smtClean="0">
                            <a:latin typeface="Cambria Math" panose="02040503050406030204" pitchFamily="18" charset="0"/>
                          </a:rPr>
                          <m:t>=</m:t>
                        </m:r>
                      </m:e>
                    </m:nary>
                  </m:oMath>
                </a14:m>
                <a:r>
                  <a:rPr lang="pt-BR" sz="1600" dirty="0"/>
                  <a:t> </a:t>
                </a:r>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sty m:val="p"/>
                          </m:rPr>
                          <a:rPr lang="en-US" sz="1600" b="0" i="0" smtClean="0">
                            <a:latin typeface="Cambria Math" panose="02040503050406030204" pitchFamily="18" charset="0"/>
                          </a:rPr>
                          <m:t>log</m:t>
                        </m:r>
                        <m:r>
                          <a:rPr lang="en-US" sz="1600" b="0" i="1" smtClean="0">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e>
                          <m:e>
                            <m:r>
                              <m:rPr>
                                <m:sty m:val="p"/>
                              </m:rPr>
                              <a:rPr lang="en-US" sz="1600">
                                <a:latin typeface="Cambria Math" panose="02040503050406030204" pitchFamily="18" charset="0"/>
                              </a:rPr>
                              <m:t>β</m:t>
                            </m:r>
                          </m:e>
                        </m:d>
                      </m:e>
                    </m:nary>
                  </m:oMath>
                </a14:m>
                <a:r>
                  <a:rPr lang="pt-BR" sz="1600"/>
                  <a:t>).</a:t>
                </a:r>
                <a:endParaRPr lang="pt-BR" sz="1600" dirty="0"/>
              </a:p>
              <a:p>
                <a:endParaRPr lang="pt-BR" sz="1600" dirty="0"/>
              </a:p>
              <a:p>
                <a:r>
                  <a:rPr lang="pt-BR" sz="2000" b="1" i="1" dirty="0"/>
                  <a:t>Exercise: </a:t>
                </a:r>
                <a:r>
                  <a:rPr lang="pt-BR" sz="2000" dirty="0"/>
                  <a:t>write the expression for maximum likelihood estimator assuming the normal distribution z with parametrs </a:t>
                </a:r>
                <a14:m>
                  <m:oMath xmlns:m="http://schemas.openxmlformats.org/officeDocument/2006/math">
                    <m:r>
                      <m:rPr>
                        <m:sty m:val="p"/>
                      </m:rPr>
                      <a:rPr lang="el-GR" sz="2000" i="1">
                        <a:latin typeface="Cambria Math" panose="02040503050406030204" pitchFamily="18" charset="0"/>
                      </a:rPr>
                      <m:t>μ</m:t>
                    </m:r>
                    <m:r>
                      <a:rPr lang="en-US" sz="2000" b="0" i="1" smtClean="0">
                        <a:latin typeface="Cambria Math" panose="02040503050406030204" pitchFamily="18" charset="0"/>
                      </a:rPr>
                      <m:t>, </m:t>
                    </m:r>
                    <m:r>
                      <m:rPr>
                        <m:sty m:val="p"/>
                      </m:rPr>
                      <a:rPr lang="el-GR" sz="2000" i="1">
                        <a:latin typeface="Cambria Math" panose="02040503050406030204" pitchFamily="18" charset="0"/>
                      </a:rPr>
                      <m:t>σ</m:t>
                    </m:r>
                  </m:oMath>
                </a14:m>
                <a:endParaRPr lang="pt-BR" sz="2000"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454285"/>
              </a:xfrm>
              <a:prstGeom prst="rect">
                <a:avLst/>
              </a:prstGeom>
              <a:blipFill>
                <a:blip r:embed="rId3"/>
                <a:stretch>
                  <a:fillRect l="-2415" t="-245"/>
                </a:stretch>
              </a:blipFill>
            </p:spPr>
            <p:txBody>
              <a:bodyPr/>
              <a:lstStyle/>
              <a:p>
                <a:r>
                  <a:rPr lang="en-US">
                    <a:noFill/>
                  </a:rPr>
                  <a:t> </a:t>
                </a:r>
              </a:p>
            </p:txBody>
          </p:sp>
        </mc:Fallback>
      </mc:AlternateContent>
    </p:spTree>
    <p:extLst>
      <p:ext uri="{BB962C8B-B14F-4D97-AF65-F5344CB8AC3E}">
        <p14:creationId xmlns:p14="http://schemas.microsoft.com/office/powerpoint/2010/main" val="22749775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880" y="40640"/>
            <a:ext cx="8120749" cy="615553"/>
          </a:xfrm>
          <a:prstGeom prst="rect">
            <a:avLst/>
          </a:prstGeom>
        </p:spPr>
        <p:txBody>
          <a:bodyPr wrap="none" anchor="t">
            <a:spAutoFit/>
          </a:bodyPr>
          <a:lstStyle/>
          <a:p>
            <a:r>
              <a:rPr lang="en-US" sz="3400" b="1" dirty="0"/>
              <a:t>Mathematics of ML: questions for self study</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55422"/>
          </a:xfrm>
          <a:prstGeom prst="rect">
            <a:avLst/>
          </a:prstGeom>
        </p:spPr>
        <p:txBody>
          <a:bodyPr wrap="square">
            <a:spAutoFit/>
          </a:bodyPr>
          <a:lstStyle/>
          <a:p>
            <a:pPr marL="457200" indent="-457200">
              <a:buAutoNum type="arabicPeriod"/>
            </a:pPr>
            <a:r>
              <a:rPr lang="en-US" sz="2400" b="1" dirty="0"/>
              <a:t>What python tools can be used to solve a system of linear equations?</a:t>
            </a:r>
          </a:p>
          <a:p>
            <a:pPr marL="457200" indent="-457200">
              <a:buAutoNum type="arabicPeriod"/>
            </a:pPr>
            <a:r>
              <a:rPr lang="en-US" sz="2400" b="1" dirty="0"/>
              <a:t>What python tools can be used to solve a system of linear inequalities?</a:t>
            </a:r>
          </a:p>
          <a:p>
            <a:pPr marL="457200" indent="-457200">
              <a:buAutoNum type="arabicPeriod"/>
            </a:pPr>
            <a:r>
              <a:rPr lang="en-US" sz="2400" b="1" dirty="0"/>
              <a:t>What python tools can be used to fit data to a line?</a:t>
            </a:r>
          </a:p>
          <a:p>
            <a:pPr marL="457200" indent="-457200">
              <a:buAutoNum type="arabicPeriod"/>
            </a:pPr>
            <a:r>
              <a:rPr lang="en-US" sz="2400" b="1" dirty="0"/>
              <a:t>Write line equation in two dimensions</a:t>
            </a:r>
          </a:p>
          <a:p>
            <a:pPr marL="457200" indent="-457200">
              <a:buAutoNum type="arabicPeriod"/>
            </a:pPr>
            <a:r>
              <a:rPr lang="en-US" sz="2400" b="1" dirty="0"/>
              <a:t>What python tools can be used to plot a line?</a:t>
            </a:r>
          </a:p>
          <a:p>
            <a:pPr marL="457200" indent="-457200">
              <a:buAutoNum type="arabicPeriod"/>
            </a:pPr>
            <a:r>
              <a:rPr lang="en-US" sz="2400" b="1" dirty="0"/>
              <a:t>What is a method of least squares?</a:t>
            </a:r>
          </a:p>
          <a:p>
            <a:pPr marL="457200" indent="-457200">
              <a:buAutoNum type="arabicPeriod"/>
            </a:pPr>
            <a:r>
              <a:rPr lang="en-US" sz="2400" b="1" dirty="0"/>
              <a:t>What is linear classification?</a:t>
            </a:r>
          </a:p>
          <a:p>
            <a:endParaRPr lang="en-US" sz="2400" b="1" dirty="0"/>
          </a:p>
          <a:p>
            <a:endParaRPr lang="en-US" sz="2400" b="1"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647280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880" y="40640"/>
            <a:ext cx="7143687" cy="615553"/>
          </a:xfrm>
          <a:prstGeom prst="rect">
            <a:avLst/>
          </a:prstGeom>
        </p:spPr>
        <p:txBody>
          <a:bodyPr wrap="none" anchor="t">
            <a:spAutoFit/>
          </a:bodyPr>
          <a:lstStyle/>
          <a:p>
            <a:r>
              <a:rPr lang="en-US" sz="3400" b="1" dirty="0"/>
              <a:t>Mathematics of ML: summary of day 1</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494085"/>
          </a:xfrm>
          <a:prstGeom prst="rect">
            <a:avLst/>
          </a:prstGeom>
        </p:spPr>
        <p:txBody>
          <a:bodyPr wrap="square">
            <a:spAutoFit/>
          </a:bodyPr>
          <a:lstStyle/>
          <a:p>
            <a:r>
              <a:rPr lang="en-US" sz="2400" b="1" dirty="0"/>
              <a:t>Mathematical background discussed today is needed to have basic understanding of the following machine learning methods: </a:t>
            </a:r>
          </a:p>
          <a:p>
            <a:endParaRPr lang="en-US" sz="2400" b="1" dirty="0"/>
          </a:p>
          <a:p>
            <a:r>
              <a:rPr lang="en-US" sz="2400" b="1" dirty="0">
                <a:latin typeface="+mj-lt"/>
              </a:rPr>
              <a:t>Linear regression  </a:t>
            </a:r>
            <a:r>
              <a:rPr lang="en-US" sz="2400" b="1" dirty="0"/>
              <a:t>(</a:t>
            </a:r>
            <a:r>
              <a:rPr lang="en-US" sz="2400" dirty="0" err="1">
                <a:latin typeface="Times New Roman" panose="02020603050405020304" pitchFamily="18" charset="0"/>
                <a:cs typeface="Times New Roman" panose="02020603050405020304" pitchFamily="18" charset="0"/>
              </a:rPr>
              <a:t>sklearn.linear_models.linear_regression</a:t>
            </a:r>
            <a:r>
              <a:rPr lang="en-US" sz="2400" dirty="0">
                <a:latin typeface="Times New Roman" panose="02020603050405020304" pitchFamily="18" charset="0"/>
                <a:cs typeface="Times New Roman" panose="02020603050405020304" pitchFamily="18" charset="0"/>
              </a:rPr>
              <a:t>)</a:t>
            </a:r>
          </a:p>
          <a:p>
            <a:r>
              <a:rPr lang="en-US" sz="2400" b="1" dirty="0">
                <a:latin typeface="+mj-lt"/>
              </a:rPr>
              <a:t>Support Vector Machines</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sklearn.SVM.LinearSVM</a:t>
            </a:r>
            <a:r>
              <a:rPr lang="en-US" sz="2400" dirty="0">
                <a:latin typeface="Times New Roman" panose="02020603050405020304" pitchFamily="18" charset="0"/>
                <a:cs typeface="Times New Roman" panose="02020603050405020304" pitchFamily="18" charset="0"/>
              </a:rPr>
              <a:t>)</a:t>
            </a:r>
            <a:endParaRPr lang="en-US" sz="2400" b="1" dirty="0"/>
          </a:p>
          <a:p>
            <a:r>
              <a:rPr lang="en-US" sz="2400" b="1" dirty="0">
                <a:latin typeface="+mj-lt"/>
              </a:rPr>
              <a:t>Neural Networks</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sklearn.neural_network.MLP</a:t>
            </a:r>
            <a:r>
              <a:rPr lang="en-US" sz="2400" dirty="0">
                <a:latin typeface="Times New Roman" panose="02020603050405020304" pitchFamily="18" charset="0"/>
                <a:cs typeface="Times New Roman" panose="02020603050405020304" pitchFamily="18" charset="0"/>
              </a:rPr>
              <a:t>)</a:t>
            </a:r>
            <a:endParaRPr lang="en-US" sz="2400" b="1" dirty="0"/>
          </a:p>
          <a:p>
            <a:r>
              <a:rPr lang="en-US" sz="2400" b="1" dirty="0">
                <a:latin typeface="+mj-lt"/>
              </a:rPr>
              <a:t>Logistic regression</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sklearn.logistic_regression</a:t>
            </a:r>
            <a:r>
              <a:rPr lang="en-US" sz="2400" dirty="0">
                <a:latin typeface="Times New Roman" panose="02020603050405020304" pitchFamily="18" charset="0"/>
                <a:cs typeface="Times New Roman" panose="02020603050405020304" pitchFamily="18" charset="0"/>
              </a:rPr>
              <a:t>)</a:t>
            </a:r>
          </a:p>
          <a:p>
            <a:endParaRPr lang="en-US" sz="2400" b="1" dirty="0"/>
          </a:p>
          <a:p>
            <a:endParaRPr lang="en-US" sz="2400" b="1" dirty="0"/>
          </a:p>
          <a:p>
            <a:endParaRPr lang="en-US" sz="2400" b="1" dirty="0"/>
          </a:p>
          <a:p>
            <a:r>
              <a:rPr lang="en-US" sz="2400" b="1" dirty="0"/>
              <a:t> </a:t>
            </a:r>
            <a:endParaRPr lang="pt-BR" sz="2400"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1378142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3788"/>
            <a:ext cx="14761283" cy="615553"/>
          </a:xfrm>
          <a:prstGeom prst="rect">
            <a:avLst/>
          </a:prstGeom>
        </p:spPr>
        <p:txBody>
          <a:bodyPr wrap="squar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816977"/>
          </a:xfrm>
          <a:prstGeom prst="rect">
            <a:avLst/>
          </a:prstGeom>
        </p:spPr>
        <p:txBody>
          <a:bodyPr wrap="square">
            <a:spAutoFit/>
          </a:bodyPr>
          <a:lstStyle/>
          <a:p>
            <a:r>
              <a:rPr lang="pt-BR" sz="2600" b="1" dirty="0"/>
              <a:t>Preview of next lecture</a:t>
            </a:r>
          </a:p>
          <a:p>
            <a:endParaRPr lang="pt-BR" sz="2000" dirty="0"/>
          </a:p>
          <a:p>
            <a:r>
              <a:rPr lang="pt-BR" sz="2000" dirty="0"/>
              <a:t>Example: </a:t>
            </a:r>
            <a:endParaRPr lang="en-US" sz="2000" dirty="0"/>
          </a:p>
          <a:p>
            <a:r>
              <a:rPr lang="en-US" sz="2000" dirty="0"/>
              <a:t>Design a bot that grades students on a 2-problem quiz, which is graded on a pass/fail basis. </a:t>
            </a:r>
          </a:p>
          <a:p>
            <a:r>
              <a:rPr lang="en-US" sz="2000" dirty="0"/>
              <a:t>To pass, a student has to get at least one problem right.  These are possible situations.</a:t>
            </a:r>
          </a:p>
          <a:p>
            <a:r>
              <a:rPr lang="en-US" sz="2000" dirty="0"/>
              <a:t>                                                    </a:t>
            </a:r>
          </a:p>
          <a:p>
            <a:r>
              <a:rPr lang="en-US" sz="1600" dirty="0"/>
              <a:t>                                                     </a:t>
            </a:r>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graphicFrame>
        <p:nvGraphicFramePr>
          <p:cNvPr id="7" name="Object 6">
            <a:extLst>
              <a:ext uri="{FF2B5EF4-FFF2-40B4-BE49-F238E27FC236}">
                <a16:creationId xmlns:a16="http://schemas.microsoft.com/office/drawing/2014/main" id="{FAC2F448-78F1-4357-97C0-EF6D841A043F}"/>
              </a:ext>
            </a:extLst>
          </p:cNvPr>
          <p:cNvGraphicFramePr>
            <a:graphicFrameLocks noChangeAspect="1"/>
          </p:cNvGraphicFramePr>
          <p:nvPr/>
        </p:nvGraphicFramePr>
        <p:xfrm>
          <a:off x="658896" y="2692401"/>
          <a:ext cx="2316004" cy="1731172"/>
        </p:xfrm>
        <a:graphic>
          <a:graphicData uri="http://schemas.openxmlformats.org/presentationml/2006/ole">
            <mc:AlternateContent xmlns:mc="http://schemas.openxmlformats.org/markup-compatibility/2006">
              <mc:Choice xmlns:v="urn:schemas-microsoft-com:vml" Requires="v">
                <p:oleObj name="Worksheet" r:id="rId3" imgW="2049957" imgH="1531644" progId="Excel.Sheet.12">
                  <p:embed/>
                </p:oleObj>
              </mc:Choice>
              <mc:Fallback>
                <p:oleObj name="Worksheet" r:id="rId3" imgW="2049957" imgH="1531644" progId="Excel.Sheet.12">
                  <p:embed/>
                  <p:pic>
                    <p:nvPicPr>
                      <p:cNvPr id="7" name="Object 6">
                        <a:extLst>
                          <a:ext uri="{FF2B5EF4-FFF2-40B4-BE49-F238E27FC236}">
                            <a16:creationId xmlns:a16="http://schemas.microsoft.com/office/drawing/2014/main" id="{FAC2F448-78F1-4357-97C0-EF6D841A043F}"/>
                          </a:ext>
                        </a:extLst>
                      </p:cNvPr>
                      <p:cNvPicPr/>
                      <p:nvPr/>
                    </p:nvPicPr>
                    <p:blipFill>
                      <a:blip r:embed="rId4"/>
                      <a:stretch>
                        <a:fillRect/>
                      </a:stretch>
                    </p:blipFill>
                    <p:spPr>
                      <a:xfrm>
                        <a:off x="658896" y="2692401"/>
                        <a:ext cx="2316004" cy="1731172"/>
                      </a:xfrm>
                      <a:prstGeom prst="rect">
                        <a:avLst/>
                      </a:prstGeom>
                    </p:spPr>
                  </p:pic>
                </p:oleObj>
              </mc:Fallback>
            </mc:AlternateContent>
          </a:graphicData>
        </a:graphic>
      </p:graphicFrame>
    </p:spTree>
    <p:extLst>
      <p:ext uri="{BB962C8B-B14F-4D97-AF65-F5344CB8AC3E}">
        <p14:creationId xmlns:p14="http://schemas.microsoft.com/office/powerpoint/2010/main" val="1927143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006"/>
            <a:ext cx="9604232" cy="615553"/>
          </a:xfrm>
          <a:prstGeom prst="rect">
            <a:avLst/>
          </a:prstGeom>
        </p:spPr>
        <p:txBody>
          <a:bodyPr wrap="non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509622" y="630559"/>
                <a:ext cx="11358182" cy="8063746"/>
              </a:xfrm>
              <a:prstGeom prst="rect">
                <a:avLst/>
              </a:prstGeom>
            </p:spPr>
            <p:txBody>
              <a:bodyPr wrap="square">
                <a:spAutoFit/>
              </a:bodyPr>
              <a:lstStyle/>
              <a:p>
                <a:endParaRPr lang="pt-BR" sz="1600" dirty="0"/>
              </a:p>
              <a:p>
                <a:r>
                  <a:rPr lang="pt-BR" sz="2400" b="1" i="1" dirty="0"/>
                  <a:t>mathematical model:</a:t>
                </a:r>
                <a:r>
                  <a:rPr lang="en-US" sz="2400" b="1" i="1" dirty="0"/>
                  <a:t> </a:t>
                </a:r>
              </a:p>
              <a:p>
                <a:r>
                  <a:rPr lang="en-US" dirty="0"/>
                  <a:t>two binary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 with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p>
              <a:p>
                <a:r>
                  <a:rPr lang="en-US" dirty="0"/>
                  <a:t>0 represents ‘Not Solved’ </a:t>
                </a:r>
              </a:p>
              <a:p>
                <a:r>
                  <a:rPr lang="en-US" dirty="0"/>
                  <a:t>1 represents ‘Solved’ </a:t>
                </a:r>
              </a:p>
              <a:p>
                <a:r>
                  <a:rPr lang="en-US" dirty="0"/>
                  <a:t>Each input has a weight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endParaRPr lang="en-US" dirty="0"/>
              </a:p>
              <a:p>
                <a:endParaRPr lang="en-US" dirty="0"/>
              </a:p>
              <a:p>
                <a:r>
                  <a:rPr lang="en-US" dirty="0"/>
                  <a:t>One output:</a:t>
                </a:r>
              </a:p>
              <a:p>
                <a:r>
                  <a:rPr lang="en-US" dirty="0"/>
                  <a:t>0 represents ‘Not Passed’</a:t>
                </a:r>
              </a:p>
              <a:p>
                <a:r>
                  <a:rPr lang="en-US" dirty="0"/>
                  <a:t>1 represents ‘Passed’</a:t>
                </a:r>
              </a:p>
              <a:p>
                <a:r>
                  <a:rPr lang="en-US" dirty="0"/>
                  <a:t>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 1,2</m:t>
                    </m:r>
                  </m:oMath>
                </a14:m>
                <a:endParaRPr lang="en-US" dirty="0"/>
              </a:p>
              <a:p>
                <a:r>
                  <a:rPr lang="en-US" dirty="0"/>
                  <a:t>weights </a:t>
                </a:r>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 1,2 </m:t>
                    </m:r>
                  </m:oMath>
                </a14:m>
                <a:endParaRPr lang="en-US" dirty="0"/>
              </a:p>
              <a:p>
                <a:r>
                  <a:rPr lang="en-US" dirty="0"/>
                  <a:t>output: y</a:t>
                </a:r>
              </a:p>
              <a:p>
                <a14:m>
                  <m:oMath xmlns:m="http://schemas.openxmlformats.org/officeDocument/2006/math">
                    <m:r>
                      <a:rPr lang="en-US" i="1">
                        <a:latin typeface="Cambria Math" panose="02040503050406030204" pitchFamily="18" charset="0"/>
                      </a:rPr>
                      <m:t>𝜑</m:t>
                    </m:r>
                  </m:oMath>
                </a14:m>
                <a:r>
                  <a:rPr lang="en-US" dirty="0"/>
                  <a:t> – transfer (activation) function</a:t>
                </a:r>
              </a:p>
              <a:p>
                <a:endParaRPr lang="pt-BR" sz="1600" dirty="0"/>
              </a:p>
              <a:p>
                <a:endParaRPr lang="en-US" sz="1600" dirty="0"/>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509622" y="630559"/>
                <a:ext cx="11358182" cy="8063746"/>
              </a:xfrm>
              <a:prstGeom prst="rect">
                <a:avLst/>
              </a:prstGeom>
              <a:blipFill>
                <a:blip r:embed="rId3"/>
                <a:stretch>
                  <a:fillRect l="-8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9AFBCB0-D1A8-4DE6-BE3D-1A195B2C4867}"/>
              </a:ext>
            </a:extLst>
          </p:cNvPr>
          <p:cNvPicPr/>
          <p:nvPr/>
        </p:nvPicPr>
        <p:blipFill>
          <a:blip r:embed="rId4"/>
          <a:stretch>
            <a:fillRect/>
          </a:stretch>
        </p:blipFill>
        <p:spPr>
          <a:xfrm>
            <a:off x="4185652" y="2213592"/>
            <a:ext cx="3263900" cy="1216660"/>
          </a:xfrm>
          <a:prstGeom prst="rect">
            <a:avLst/>
          </a:prstGeom>
        </p:spPr>
      </p:pic>
      <p:pic>
        <p:nvPicPr>
          <p:cNvPr id="6" name="Picture 5">
            <a:extLst>
              <a:ext uri="{FF2B5EF4-FFF2-40B4-BE49-F238E27FC236}">
                <a16:creationId xmlns:a16="http://schemas.microsoft.com/office/drawing/2014/main" id="{2AF3F130-FBAC-45D8-B4DE-7B526D128C07}"/>
              </a:ext>
            </a:extLst>
          </p:cNvPr>
          <p:cNvPicPr>
            <a:picLocks noChangeAspect="1"/>
          </p:cNvPicPr>
          <p:nvPr/>
        </p:nvPicPr>
        <p:blipFill>
          <a:blip r:embed="rId5"/>
          <a:stretch>
            <a:fillRect/>
          </a:stretch>
        </p:blipFill>
        <p:spPr>
          <a:xfrm>
            <a:off x="2379589" y="4223491"/>
            <a:ext cx="6762994" cy="861773"/>
          </a:xfrm>
          <a:prstGeom prst="rect">
            <a:avLst/>
          </a:prstGeom>
        </p:spPr>
      </p:pic>
    </p:spTree>
    <p:extLst>
      <p:ext uri="{BB962C8B-B14F-4D97-AF65-F5344CB8AC3E}">
        <p14:creationId xmlns:p14="http://schemas.microsoft.com/office/powerpoint/2010/main" val="3404152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604232" cy="615553"/>
          </a:xfrm>
          <a:prstGeom prst="rect">
            <a:avLst/>
          </a:prstGeom>
        </p:spPr>
        <p:txBody>
          <a:bodyPr wrap="non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286567" y="522740"/>
            <a:ext cx="11358182" cy="10710624"/>
          </a:xfrm>
          <a:prstGeom prst="rect">
            <a:avLst/>
          </a:prstGeom>
        </p:spPr>
        <p:txBody>
          <a:bodyPr wrap="square">
            <a:spAutoFit/>
          </a:bodyPr>
          <a:lstStyle/>
          <a:p>
            <a:r>
              <a:rPr lang="pt-BR" sz="1600" dirty="0"/>
              <a:t>This is a Python function that represents the “rule” that neural network tries to learn.</a:t>
            </a:r>
          </a:p>
          <a:p>
            <a:endParaRPr lang="pt-BR" sz="1600" dirty="0"/>
          </a:p>
          <a:p>
            <a:r>
              <a:rPr lang="en-US" sz="1200" dirty="0"/>
              <a:t>def </a:t>
            </a:r>
            <a:r>
              <a:rPr lang="en-US" sz="1200" dirty="0" err="1"/>
              <a:t>unit_step_function</a:t>
            </a:r>
            <a:r>
              <a:rPr lang="en-US" sz="1200" dirty="0"/>
              <a:t>(x): </a:t>
            </a:r>
          </a:p>
          <a:p>
            <a:r>
              <a:rPr lang="en-US" sz="1200" dirty="0"/>
              <a:t>    if x &gt;= 0.5: </a:t>
            </a:r>
          </a:p>
          <a:p>
            <a:r>
              <a:rPr lang="en-US" sz="1200" dirty="0"/>
              <a:t>        return 1 </a:t>
            </a:r>
          </a:p>
          <a:p>
            <a:r>
              <a:rPr lang="en-US" sz="1200" dirty="0"/>
              <a:t>    return 0 </a:t>
            </a:r>
          </a:p>
          <a:p>
            <a:endParaRPr lang="en-US" sz="1600" dirty="0"/>
          </a:p>
          <a:p>
            <a:r>
              <a:rPr lang="en-US" sz="1600" dirty="0"/>
              <a:t>We know that the rule was learned successfully when all inputs return the correct corresponding output. </a:t>
            </a:r>
          </a:p>
          <a:p>
            <a:r>
              <a:rPr lang="en-US" sz="1600" dirty="0"/>
              <a:t>This is the code</a:t>
            </a:r>
          </a:p>
          <a:p>
            <a:endParaRPr lang="en-US" sz="1600" dirty="0"/>
          </a:p>
          <a:p>
            <a:r>
              <a:rPr lang="en-US" sz="1200" dirty="0"/>
              <a:t>import </a:t>
            </a:r>
            <a:r>
              <a:rPr lang="en-US" sz="1200" dirty="0" err="1"/>
              <a:t>numpy</a:t>
            </a:r>
            <a:r>
              <a:rPr lang="en-US" sz="1200" dirty="0"/>
              <a:t> as np</a:t>
            </a:r>
          </a:p>
          <a:p>
            <a:r>
              <a:rPr lang="en-US" sz="1200" dirty="0"/>
              <a:t>def Perceptron(n, </a:t>
            </a:r>
            <a:r>
              <a:rPr lang="en-US" sz="1200" dirty="0" err="1"/>
              <a:t>in_data</a:t>
            </a:r>
            <a:r>
              <a:rPr lang="en-US" sz="1200" dirty="0"/>
              <a:t>, weights=None): </a:t>
            </a:r>
          </a:p>
          <a:p>
            <a:r>
              <a:rPr lang="en-US" sz="1200" dirty="0"/>
              <a:t>     if weights is None: </a:t>
            </a:r>
          </a:p>
          <a:p>
            <a:r>
              <a:rPr lang="en-US" sz="1200" dirty="0"/>
              <a:t>         weights = </a:t>
            </a:r>
            <a:r>
              <a:rPr lang="en-US" sz="1200" dirty="0" err="1"/>
              <a:t>np.ones</a:t>
            </a:r>
            <a:r>
              <a:rPr lang="en-US" sz="1200" dirty="0"/>
              <a:t>(n) * 0.5 </a:t>
            </a:r>
          </a:p>
          <a:p>
            <a:r>
              <a:rPr lang="en-US" sz="1200" dirty="0"/>
              <a:t>     </a:t>
            </a:r>
            <a:r>
              <a:rPr lang="en-US" sz="1200" dirty="0" err="1"/>
              <a:t>weighted_input</a:t>
            </a:r>
            <a:r>
              <a:rPr lang="en-US" sz="1200" dirty="0"/>
              <a:t> = weights * </a:t>
            </a:r>
            <a:r>
              <a:rPr lang="en-US" sz="1200" dirty="0" err="1"/>
              <a:t>in_data</a:t>
            </a:r>
            <a:endParaRPr lang="en-US" sz="1200" dirty="0"/>
          </a:p>
          <a:p>
            <a:r>
              <a:rPr lang="en-US" sz="1200" dirty="0"/>
              <a:t>     </a:t>
            </a:r>
            <a:r>
              <a:rPr lang="en-US" sz="1200" dirty="0" err="1"/>
              <a:t>weighted_sum</a:t>
            </a:r>
            <a:r>
              <a:rPr lang="en-US" sz="1200" dirty="0"/>
              <a:t> = </a:t>
            </a:r>
            <a:r>
              <a:rPr lang="en-US" sz="1200" dirty="0" err="1"/>
              <a:t>weighted_input.sum</a:t>
            </a:r>
            <a:r>
              <a:rPr lang="en-US" sz="1200" dirty="0"/>
              <a:t>()     </a:t>
            </a:r>
          </a:p>
          <a:p>
            <a:r>
              <a:rPr lang="en-US" sz="1200" dirty="0"/>
              <a:t>     return </a:t>
            </a:r>
            <a:r>
              <a:rPr lang="en-US" sz="1200" dirty="0" err="1"/>
              <a:t>unit_step_function</a:t>
            </a:r>
            <a:r>
              <a:rPr lang="en-US" sz="1200" dirty="0"/>
              <a:t>(</a:t>
            </a:r>
            <a:r>
              <a:rPr lang="en-US" sz="1200" dirty="0" err="1"/>
              <a:t>weighted_sum</a:t>
            </a:r>
            <a:r>
              <a:rPr lang="en-US" sz="1200" dirty="0"/>
              <a:t>) </a:t>
            </a:r>
          </a:p>
          <a:p>
            <a:r>
              <a:rPr lang="en-US" sz="1200" dirty="0"/>
              <a:t>def </a:t>
            </a:r>
            <a:r>
              <a:rPr lang="en-US" sz="1200" dirty="0" err="1"/>
              <a:t>unit_step_function</a:t>
            </a:r>
            <a:r>
              <a:rPr lang="en-US" sz="1200" dirty="0"/>
              <a:t>(x): </a:t>
            </a:r>
          </a:p>
          <a:p>
            <a:r>
              <a:rPr lang="en-US" sz="1200" dirty="0"/>
              <a:t>    if x &gt; 0.5: </a:t>
            </a:r>
          </a:p>
          <a:p>
            <a:r>
              <a:rPr lang="en-US" sz="1200" dirty="0"/>
              <a:t>        return 1 </a:t>
            </a:r>
          </a:p>
          <a:p>
            <a:r>
              <a:rPr lang="en-US" sz="1200" dirty="0"/>
              <a:t>    return 0 </a:t>
            </a:r>
          </a:p>
          <a:p>
            <a:r>
              <a:rPr lang="en-US" sz="1200" dirty="0"/>
              <a:t> for x in [</a:t>
            </a:r>
            <a:r>
              <a:rPr lang="en-US" sz="1200" dirty="0" err="1"/>
              <a:t>np.array</a:t>
            </a:r>
            <a:r>
              <a:rPr lang="en-US" sz="1200" dirty="0"/>
              <a:t>([0, 0]), </a:t>
            </a:r>
            <a:r>
              <a:rPr lang="en-US" sz="1200" dirty="0" err="1"/>
              <a:t>np.array</a:t>
            </a:r>
            <a:r>
              <a:rPr lang="en-US" sz="1200" dirty="0"/>
              <a:t>([0, 1]), </a:t>
            </a:r>
            <a:r>
              <a:rPr lang="en-US" sz="1200" dirty="0" err="1"/>
              <a:t>np.array</a:t>
            </a:r>
            <a:r>
              <a:rPr lang="en-US" sz="1200" dirty="0"/>
              <a:t>([1, 0]), </a:t>
            </a:r>
            <a:r>
              <a:rPr lang="en-US" sz="1200" dirty="0" err="1"/>
              <a:t>np.array</a:t>
            </a:r>
            <a:r>
              <a:rPr lang="en-US" sz="1200" dirty="0"/>
              <a:t>([1, 1])]: </a:t>
            </a:r>
          </a:p>
          <a:p>
            <a:r>
              <a:rPr lang="en-US" sz="1200" dirty="0"/>
              <a:t>      y = Perceptron(2, </a:t>
            </a:r>
            <a:r>
              <a:rPr lang="en-US" sz="1200" dirty="0" err="1"/>
              <a:t>np.array</a:t>
            </a:r>
            <a:r>
              <a:rPr lang="en-US" sz="1200" dirty="0"/>
              <a:t>(x)) </a:t>
            </a:r>
          </a:p>
          <a:p>
            <a:r>
              <a:rPr lang="en-US" sz="1200" dirty="0"/>
              <a:t>      print(x, y) </a:t>
            </a:r>
          </a:p>
          <a:p>
            <a:endParaRPr lang="en-US" sz="1200" dirty="0"/>
          </a:p>
          <a:p>
            <a:r>
              <a:rPr lang="en-US" sz="2000" b="1" i="1" dirty="0"/>
              <a:t>Exercise:</a:t>
            </a:r>
            <a:r>
              <a:rPr lang="en-US" sz="2000" dirty="0"/>
              <a:t> Suppose a student only earns a Pass if both problems are solved correctly. Make similar model and write Python code that solves the problem</a:t>
            </a:r>
          </a:p>
          <a:p>
            <a:endParaRPr lang="en-US" sz="1600" dirty="0"/>
          </a:p>
          <a:p>
            <a:r>
              <a:rPr lang="en-US" dirty="0"/>
              <a:t> </a:t>
            </a:r>
          </a:p>
          <a:p>
            <a:endParaRPr lang="en-US" sz="1200" dirty="0"/>
          </a:p>
          <a:p>
            <a:endParaRPr lang="en-US" dirty="0"/>
          </a:p>
          <a:p>
            <a:endParaRPr lang="pt-BR" sz="1600" dirty="0"/>
          </a:p>
          <a:p>
            <a:endParaRPr lang="en-US" sz="1600" dirty="0"/>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3291386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50936" y="393359"/>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526943" y="1101245"/>
                <a:ext cx="10314121" cy="4918591"/>
              </a:xfrm>
              <a:prstGeom prst="rect">
                <a:avLst/>
              </a:prstGeom>
            </p:spPr>
            <p:txBody>
              <a:bodyPr wrap="square" anchor="t">
                <a:spAutoFit/>
              </a:bodyPr>
              <a:lstStyle/>
              <a:p>
                <a:r>
                  <a:rPr lang="en-US" sz="2400" dirty="0"/>
                  <a:t>Optimization is involved whenever we need to fit the data to the model, in other words, find parameters of the analytical model that describe data in the best way.  </a:t>
                </a:r>
              </a:p>
              <a:p>
                <a:endParaRPr lang="en-US" sz="2400" dirty="0"/>
              </a:p>
              <a:p>
                <a:r>
                  <a:rPr lang="en-US" sz="2400" dirty="0"/>
                  <a:t>A criterion for a fit is chosen according to the shape and nature of the data.</a:t>
                </a:r>
              </a:p>
              <a:p>
                <a:r>
                  <a:rPr lang="en-US" sz="2400" dirty="0"/>
                  <a:t>Example: linear regression</a:t>
                </a:r>
              </a:p>
              <a:p>
                <a:r>
                  <a:rPr lang="en-US" sz="2400" b="1" dirty="0"/>
                  <a:t>cost (</a:t>
                </a:r>
                <a:r>
                  <a:rPr lang="en-US" sz="2400" dirty="0"/>
                  <a:t>also called</a:t>
                </a:r>
                <a:r>
                  <a:rPr lang="en-US" sz="2400" b="1" dirty="0"/>
                  <a:t> loss , </a:t>
                </a:r>
                <a:r>
                  <a:rPr lang="en-US" sz="2400" dirty="0"/>
                  <a:t>or</a:t>
                </a:r>
                <a:r>
                  <a:rPr lang="en-US" sz="2400" b="1" dirty="0"/>
                  <a:t> discrepancy)</a:t>
                </a:r>
                <a:r>
                  <a:rPr lang="en-US" sz="2400" dirty="0"/>
                  <a:t> function - </a:t>
                </a:r>
              </a:p>
              <a:p>
                <a:r>
                  <a:rPr lang="en-US" sz="2400" dirty="0"/>
                  <a:t>represents a difference between model and data</a:t>
                </a:r>
              </a:p>
              <a:p>
                <a:r>
                  <a:rPr lang="en-US" sz="2400" dirty="0"/>
                  <a: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0</m:t>
                                </m:r>
                              </m:sub>
                            </m:sSub>
                            <m:r>
                              <a:rPr lang="en-US" sz="2400">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1</m:t>
                            </m:r>
                          </m:sub>
                        </m:sSub>
                      </m:e>
                    </m:d>
                    <m:r>
                      <a:rPr lang="en-US" sz="2400">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a:latin typeface="Cambria Math" panose="02040503050406030204" pitchFamily="18" charset="0"/>
                          </a:rPr>
                          <m:t>=1</m:t>
                        </m:r>
                      </m:sub>
                      <m:sup>
                        <m:r>
                          <a:rPr lang="en-US" sz="2400" i="1">
                            <a:latin typeface="Cambria Math" panose="02040503050406030204" pitchFamily="18" charset="0"/>
                          </a:rPr>
                          <m:t>𝑚</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a:latin typeface="Cambria Math" panose="02040503050406030204" pitchFamily="18" charset="0"/>
                                  </a:rPr>
                                  <m:t>[</m:t>
                                </m:r>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0</m:t>
                                </m:r>
                              </m:sub>
                            </m:sSub>
                            <m:r>
                              <a:rPr lang="en-US" sz="2400">
                                <a:latin typeface="Cambria Math" panose="02040503050406030204" pitchFamily="18" charset="0"/>
                              </a:rPr>
                              <m:t>]</m:t>
                            </m:r>
                          </m:e>
                          <m:sup>
                            <m:r>
                              <a:rPr lang="en-US" sz="2400">
                                <a:latin typeface="Cambria Math" panose="02040503050406030204" pitchFamily="18" charset="0"/>
                              </a:rPr>
                              <m:t>2</m:t>
                            </m:r>
                          </m:sup>
                        </m:sSup>
                      </m:e>
                    </m:nary>
                  </m:oMath>
                </a14:m>
                <a:endParaRPr lang="en-US" sz="2400" dirty="0"/>
              </a:p>
              <a:p>
                <a:r>
                  <a:rPr lang="en-US" sz="2400" dirty="0"/>
                  <a:t>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oMath>
                </a14:m>
                <a:r>
                  <a:rPr lang="en-US" sz="2400" dirty="0"/>
                  <a:t>) represent some observations of the process with input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sub>
                    </m:sSub>
                  </m:oMath>
                </a14:m>
                <a:r>
                  <a:rPr lang="en-US" sz="2400" dirty="0"/>
                  <a:t> and output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oMath>
                </a14:m>
                <a:r>
                  <a:rPr lang="en-US" sz="2400" dirty="0"/>
                  <a:t> , </a:t>
                </a:r>
                <a:r>
                  <a:rPr lang="en-US" sz="2400" dirty="0" err="1"/>
                  <a:t>i</a:t>
                </a:r>
                <a:r>
                  <a:rPr lang="en-US" sz="2400" dirty="0"/>
                  <a:t> = 1,..,m</a:t>
                </a:r>
              </a:p>
              <a:p>
                <a:r>
                  <a:rPr lang="en-US" sz="2400" dirty="0"/>
                  <a:t>y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1</m:t>
                        </m:r>
                      </m:sub>
                    </m:sSub>
                    <m:r>
                      <a:rPr lang="en-US" sz="2400" b="0" i="1" smtClean="0">
                        <a:latin typeface="Cambria Math" panose="02040503050406030204" pitchFamily="18" charset="0"/>
                      </a:rPr>
                      <m:t>𝑥</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0</m:t>
                        </m:r>
                      </m:sub>
                    </m:sSub>
                  </m:oMath>
                </a14:m>
                <a:r>
                  <a:rPr lang="en-US" sz="2400" dirty="0"/>
                  <a:t> - linear model</a:t>
                </a:r>
              </a:p>
              <a:p>
                <a:endParaRPr lang="en-US" sz="2400" dirty="0"/>
              </a:p>
              <a:p>
                <a:endParaRPr lang="en-US" altLang="en-US" sz="2400" b="1" dirty="0">
                  <a:solidFill>
                    <a:srgbClr val="000000"/>
                  </a:solidFill>
                  <a:cs typeface="Calibri" panose="020F0502020204030204"/>
                </a:endParaRP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526943" y="1101245"/>
                <a:ext cx="10314121" cy="4918591"/>
              </a:xfrm>
              <a:prstGeom prst="rect">
                <a:avLst/>
              </a:prstGeom>
              <a:blipFill>
                <a:blip r:embed="rId2"/>
                <a:stretch>
                  <a:fillRect l="-887" t="-991" r="-1773"/>
                </a:stretch>
              </a:blipFill>
            </p:spPr>
            <p:txBody>
              <a:bodyPr/>
              <a:lstStyle/>
              <a:p>
                <a:r>
                  <a:rPr lang="en-US">
                    <a:noFill/>
                  </a:rPr>
                  <a:t> </a:t>
                </a:r>
              </a:p>
            </p:txBody>
          </p:sp>
        </mc:Fallback>
      </mc:AlternateContent>
    </p:spTree>
    <p:extLst>
      <p:ext uri="{BB962C8B-B14F-4D97-AF65-F5344CB8AC3E}">
        <p14:creationId xmlns:p14="http://schemas.microsoft.com/office/powerpoint/2010/main" val="1912640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4165" y="261623"/>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832640"/>
          </a:xfrm>
          <a:prstGeom prst="rect">
            <a:avLst/>
          </a:prstGeom>
        </p:spPr>
        <p:txBody>
          <a:bodyPr wrap="square" anchor="t">
            <a:spAutoFit/>
          </a:bodyPr>
          <a:lstStyle/>
          <a:p>
            <a:r>
              <a:rPr lang="en-US" sz="2400" dirty="0"/>
              <a:t>A frequently used model function is a sigmoid function: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makes the above plot:</a:t>
            </a:r>
          </a:p>
          <a:p>
            <a:r>
              <a:rPr lang="en-US" sz="1400" dirty="0"/>
              <a:t>x = </a:t>
            </a:r>
            <a:r>
              <a:rPr lang="en-US" sz="1400" dirty="0" err="1"/>
              <a:t>np.arange</a:t>
            </a:r>
            <a:r>
              <a:rPr lang="en-US" sz="1400" dirty="0"/>
              <a:t>(-8, 8, 0.1)</a:t>
            </a:r>
          </a:p>
          <a:p>
            <a:r>
              <a:rPr lang="en-US" sz="1400" dirty="0"/>
              <a:t>f = 1 / (1 + </a:t>
            </a:r>
            <a:r>
              <a:rPr lang="en-US" sz="1400" dirty="0" err="1"/>
              <a:t>np.exp</a:t>
            </a:r>
            <a:r>
              <a:rPr lang="en-US" sz="1400" dirty="0"/>
              <a:t>(-x))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39B4CFF4-A449-483F-AAED-08A2800AF87A}"/>
              </a:ext>
            </a:extLst>
          </p:cNvPr>
          <p:cNvPicPr/>
          <p:nvPr/>
        </p:nvPicPr>
        <p:blipFill>
          <a:blip r:embed="rId2"/>
          <a:stretch>
            <a:fillRect/>
          </a:stretch>
        </p:blipFill>
        <p:spPr>
          <a:xfrm>
            <a:off x="1695635" y="1809131"/>
            <a:ext cx="3810000" cy="2571750"/>
          </a:xfrm>
          <a:prstGeom prst="rect">
            <a:avLst/>
          </a:prstGeom>
        </p:spPr>
      </p:pic>
    </p:spTree>
    <p:extLst>
      <p:ext uri="{BB962C8B-B14F-4D97-AF65-F5344CB8AC3E}">
        <p14:creationId xmlns:p14="http://schemas.microsoft.com/office/powerpoint/2010/main" val="827387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5635" y="253874"/>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7201972"/>
          </a:xfrm>
          <a:prstGeom prst="rect">
            <a:avLst/>
          </a:prstGeom>
        </p:spPr>
        <p:txBody>
          <a:bodyPr wrap="square" anchor="t">
            <a:spAutoFit/>
          </a:bodyPr>
          <a:lstStyle/>
          <a:p>
            <a:r>
              <a:rPr lang="en-US" sz="2400" dirty="0"/>
              <a:t>Sigmoid function is a transformation of exponent function shown below</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creates a plot:</a:t>
            </a:r>
          </a:p>
          <a:p>
            <a:r>
              <a:rPr lang="en-US" sz="1400" dirty="0"/>
              <a:t>x = </a:t>
            </a:r>
            <a:r>
              <a:rPr lang="en-US" sz="1400" dirty="0" err="1"/>
              <a:t>np.linspace</a:t>
            </a:r>
            <a:r>
              <a:rPr lang="en-US" sz="1400" dirty="0"/>
              <a:t>(-5,5,100)</a:t>
            </a:r>
          </a:p>
          <a:p>
            <a:r>
              <a:rPr lang="en-US" sz="1400" dirty="0"/>
              <a:t>f = </a:t>
            </a:r>
            <a:r>
              <a:rPr lang="en-US" sz="1400" dirty="0" err="1"/>
              <a:t>np.exp</a:t>
            </a:r>
            <a:r>
              <a:rPr lang="en-US" sz="1400" dirty="0"/>
              <a:t>(x)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2" name="Picture 1">
            <a:extLst>
              <a:ext uri="{FF2B5EF4-FFF2-40B4-BE49-F238E27FC236}">
                <a16:creationId xmlns:a16="http://schemas.microsoft.com/office/drawing/2014/main" id="{5F16A753-EA67-4FAF-91B0-FE307CD8E37E}"/>
              </a:ext>
            </a:extLst>
          </p:cNvPr>
          <p:cNvPicPr>
            <a:picLocks noChangeAspect="1"/>
          </p:cNvPicPr>
          <p:nvPr/>
        </p:nvPicPr>
        <p:blipFill>
          <a:blip r:embed="rId2"/>
          <a:stretch>
            <a:fillRect/>
          </a:stretch>
        </p:blipFill>
        <p:spPr>
          <a:xfrm>
            <a:off x="1772656" y="1912271"/>
            <a:ext cx="4817970" cy="3033457"/>
          </a:xfrm>
          <a:prstGeom prst="rect">
            <a:avLst/>
          </a:prstGeom>
        </p:spPr>
      </p:pic>
    </p:spTree>
    <p:extLst>
      <p:ext uri="{BB962C8B-B14F-4D97-AF65-F5344CB8AC3E}">
        <p14:creationId xmlns:p14="http://schemas.microsoft.com/office/powerpoint/2010/main" val="2650158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01524" y="71889"/>
            <a:ext cx="3284874" cy="707886"/>
          </a:xfrm>
          <a:prstGeom prst="rect">
            <a:avLst/>
          </a:prstGeom>
        </p:spPr>
        <p:txBody>
          <a:bodyPr wrap="none" anchor="t">
            <a:spAutoFit/>
          </a:bodyPr>
          <a:lstStyle/>
          <a:p>
            <a:r>
              <a:rPr lang="en-US" sz="4000" dirty="0">
                <a:solidFill>
                  <a:prstClr val="black"/>
                </a:solidFill>
                <a:latin typeface="Lucida Sans Unicode"/>
                <a:cs typeface="Lucida Sans Unicode"/>
              </a:rPr>
              <a:t>ML concepts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2136360" cy="6063198"/>
          </a:xfrm>
          <a:prstGeom prst="rect">
            <a:avLst/>
          </a:prstGeom>
        </p:spPr>
        <p:txBody>
          <a:bodyPr wrap="square" anchor="t">
            <a:spAutoFit/>
          </a:bodyPr>
          <a:lstStyle/>
          <a:p>
            <a:r>
              <a:rPr lang="en-US" sz="3200" b="1" i="1" dirty="0"/>
              <a:t>Supervised learning</a:t>
            </a:r>
          </a:p>
          <a:p>
            <a:r>
              <a:rPr lang="en-US" sz="3200" i="1" dirty="0"/>
              <a:t>Learn from examples, </a:t>
            </a:r>
            <a:r>
              <a:rPr lang="en-US" sz="3200" i="1" dirty="0">
                <a:solidFill>
                  <a:srgbClr val="000000"/>
                </a:solidFill>
                <a:cs typeface="Calibri" panose="020F0502020204030204"/>
              </a:rPr>
              <a:t>given example data (</a:t>
            </a:r>
            <a:r>
              <a:rPr lang="en-US" sz="3200" i="1" dirty="0" err="1">
                <a:solidFill>
                  <a:srgbClr val="000000"/>
                </a:solidFill>
                <a:cs typeface="Calibri" panose="020F0502020204030204"/>
              </a:rPr>
              <a:t>x,y</a:t>
            </a:r>
            <a:r>
              <a:rPr lang="en-US" sz="3200" i="1" dirty="0">
                <a:solidFill>
                  <a:srgbClr val="000000"/>
                </a:solidFill>
                <a:cs typeface="Calibri" panose="020F0502020204030204"/>
              </a:rPr>
              <a:t>) learn to recognize y  given x for new samples</a:t>
            </a:r>
          </a:p>
          <a:p>
            <a:endParaRPr lang="en-US" sz="3200" b="1" i="1" dirty="0">
              <a:solidFill>
                <a:srgbClr val="000000"/>
              </a:solidFill>
              <a:cs typeface="Calibri" panose="020F0502020204030204"/>
            </a:endParaRPr>
          </a:p>
          <a:p>
            <a:r>
              <a:rPr lang="en-US" sz="3200" b="1" i="1" dirty="0">
                <a:solidFill>
                  <a:srgbClr val="000000"/>
                </a:solidFill>
                <a:cs typeface="Calibri" panose="020F0502020204030204"/>
              </a:rPr>
              <a:t>Unsupervised learning </a:t>
            </a:r>
          </a:p>
          <a:p>
            <a:r>
              <a:rPr lang="en-US" sz="3200" i="1" dirty="0">
                <a:solidFill>
                  <a:srgbClr val="000000"/>
                </a:solidFill>
                <a:cs typeface="Calibri" panose="020F0502020204030204"/>
              </a:rPr>
              <a:t>data is not labeled. Find structure in the data</a:t>
            </a:r>
          </a:p>
          <a:p>
            <a:endParaRPr lang="en-US" sz="3200" i="1" dirty="0">
              <a:solidFill>
                <a:srgbClr val="000000"/>
              </a:solidFill>
              <a:cs typeface="Calibri" panose="020F0502020204030204"/>
            </a:endParaRPr>
          </a:p>
          <a:p>
            <a:r>
              <a:rPr lang="en-US" sz="3200" b="1" i="1" dirty="0">
                <a:solidFill>
                  <a:srgbClr val="000000"/>
                </a:solidFill>
                <a:cs typeface="Calibri" panose="020F0502020204030204"/>
              </a:rPr>
              <a:t>Reinforcement Learning</a:t>
            </a:r>
          </a:p>
          <a:p>
            <a:r>
              <a:rPr lang="en-US" sz="3200" i="1" dirty="0">
                <a:solidFill>
                  <a:srgbClr val="000000"/>
                </a:solidFill>
                <a:cs typeface="Calibri" panose="020F0502020204030204"/>
              </a:rPr>
              <a:t>Learn to recognize y given x when sample data is not given, learn from experience, label data according to your experience</a:t>
            </a:r>
          </a:p>
          <a:p>
            <a:endParaRPr lang="en-US"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88437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8992" y="269372"/>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18992" y="1101245"/>
            <a:ext cx="8123067" cy="6832640"/>
          </a:xfrm>
          <a:prstGeom prst="rect">
            <a:avLst/>
          </a:prstGeom>
        </p:spPr>
        <p:txBody>
          <a:bodyPr wrap="square" anchor="t">
            <a:spAutoFit/>
          </a:bodyPr>
          <a:lstStyle/>
          <a:p>
            <a:r>
              <a:rPr lang="en-US" sz="2400" dirty="0"/>
              <a:t>The inverse of exponent is a logarithm function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creates a plot:</a:t>
            </a:r>
          </a:p>
          <a:p>
            <a:r>
              <a:rPr lang="en-US" sz="1400" dirty="0"/>
              <a:t>x = </a:t>
            </a:r>
            <a:r>
              <a:rPr lang="en-US" sz="1400" dirty="0" err="1"/>
              <a:t>np.linspace</a:t>
            </a:r>
            <a:r>
              <a:rPr lang="en-US" sz="1400" dirty="0"/>
              <a:t>(-5,5,100)</a:t>
            </a:r>
          </a:p>
          <a:p>
            <a:r>
              <a:rPr lang="en-US" sz="1400" dirty="0"/>
              <a:t>f = np.log(x)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C6169E73-5571-4183-BD82-8C02FA1FB5B8}"/>
              </a:ext>
            </a:extLst>
          </p:cNvPr>
          <p:cNvPicPr/>
          <p:nvPr/>
        </p:nvPicPr>
        <p:blipFill>
          <a:blip r:embed="rId2"/>
          <a:stretch>
            <a:fillRect/>
          </a:stretch>
        </p:blipFill>
        <p:spPr>
          <a:xfrm>
            <a:off x="2170436" y="1932894"/>
            <a:ext cx="3925564" cy="2600325"/>
          </a:xfrm>
          <a:prstGeom prst="rect">
            <a:avLst/>
          </a:prstGeom>
        </p:spPr>
      </p:pic>
    </p:spTree>
    <p:extLst>
      <p:ext uri="{BB962C8B-B14F-4D97-AF65-F5344CB8AC3E}">
        <p14:creationId xmlns:p14="http://schemas.microsoft.com/office/powerpoint/2010/main" val="14995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7522" y="168634"/>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818992" y="1101245"/>
                <a:ext cx="8123067" cy="8580041"/>
              </a:xfrm>
              <a:prstGeom prst="rect">
                <a:avLst/>
              </a:prstGeom>
            </p:spPr>
            <p:txBody>
              <a:bodyPr wrap="square" anchor="t">
                <a:spAutoFit/>
              </a:bodyPr>
              <a:lstStyle/>
              <a:p>
                <a:r>
                  <a:rPr lang="en-US" sz="2400" dirty="0"/>
                  <a:t>The cost function for logistic regression is the following</a:t>
                </a:r>
              </a:p>
              <a:p>
                <a:r>
                  <a:rPr lang="en-US" dirty="0"/>
                  <a:t>L</a:t>
                </a:r>
                <a14:m>
                  <m:oMath xmlns:m="http://schemas.openxmlformats.org/officeDocument/2006/math">
                    <m:r>
                      <a:rPr lang="en-US">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𝑙𝑜𝑔</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r>
                      <m:rPr>
                        <m:sty m:val="p"/>
                      </m:rPr>
                      <a:rPr lang="en-US">
                        <a:latin typeface="Cambria Math" panose="02040503050406030204" pitchFamily="18" charset="0"/>
                      </a:rPr>
                      <m:t>h</m:t>
                    </m:r>
                    <m:r>
                      <a:rPr lang="en-US">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𝑖</m:t>
                            </m:r>
                          </m:sub>
                        </m:sSub>
                        <m:r>
                          <a:rPr lang="en-US">
                            <a:latin typeface="Cambria Math" panose="02040503050406030204" pitchFamily="18" charset="0"/>
                          </a:rPr>
                          <m:t>)</m:t>
                        </m:r>
                      </m:e>
                    </m:nary>
                    <m:r>
                      <m:rPr>
                        <m:sty m:val="p"/>
                      </m:rPr>
                      <a:rPr lang="en-US">
                        <a:latin typeface="Cambria Math" panose="02040503050406030204" pitchFamily="18" charset="0"/>
                      </a:rPr>
                      <m:t>log</m:t>
                    </m:r>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e>
                    </m:d>
                  </m:oMath>
                </a14:m>
                <a:endParaRPr lang="en-US" dirty="0"/>
              </a:p>
              <a:p>
                <a:endParaRPr lang="en-US" dirty="0"/>
              </a:p>
              <a:p>
                <a:r>
                  <a:rPr lang="en-US" dirty="0"/>
                  <a:t>In terms of logit function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oMath>
                </a14:m>
                <a:endParaRPr lang="en-US" dirty="0"/>
              </a:p>
              <a:p>
                <a:endParaRPr lang="en-US" dirty="0"/>
              </a:p>
              <a:p>
                <a:r>
                  <a:rPr lang="en-US" dirty="0"/>
                  <a:t>Cost function can be rewritten as follows: </a:t>
                </a:r>
              </a:p>
              <a:p>
                <a14:m>
                  <m:oMath xmlns:m="http://schemas.openxmlformats.org/officeDocument/2006/math">
                    <m:r>
                      <m:rPr>
                        <m:sty m:val="p"/>
                      </m:rPr>
                      <a:rPr lang="en-US" smtClean="0">
                        <a:latin typeface="Cambria Math" panose="02040503050406030204" pitchFamily="18" charset="0"/>
                      </a:rPr>
                      <m:t>L</m:t>
                    </m:r>
                    <m:r>
                      <a:rPr lang="en-US" b="0" i="0"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if y = 1</a:t>
                </a:r>
              </a:p>
              <a:p>
                <a14:m>
                  <m:oMath xmlns:m="http://schemas.openxmlformats.org/officeDocument/2006/math">
                    <m:r>
                      <m:rPr>
                        <m:sty m:val="p"/>
                      </m:rPr>
                      <a:rPr lang="en-US">
                        <a:latin typeface="Cambria Math" panose="02040503050406030204" pitchFamily="18" charset="0"/>
                      </a:rPr>
                      <m:t>L</m:t>
                    </m:r>
                    <m:r>
                      <a:rPr lang="en-US">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oMath>
                </a14:m>
                <a:r>
                  <a:rPr lang="en-US" dirty="0"/>
                  <a:t> if  y = 0</a:t>
                </a:r>
              </a:p>
              <a:p>
                <a:endParaRPr lang="en-US" dirty="0"/>
              </a:p>
              <a:p>
                <a:endParaRPr lang="en-US" dirty="0"/>
              </a:p>
              <a:p>
                <a:r>
                  <a:rPr lang="en-US" sz="2400" dirty="0"/>
                  <a:t>This is its plot in 2d space, (</a:t>
                </a:r>
                <a14:m>
                  <m:oMath xmlns:m="http://schemas.openxmlformats.org/officeDocument/2006/math">
                    <m:r>
                      <a:rPr lang="en-US" sz="2400" i="1">
                        <a:latin typeface="Cambria Math" panose="02040503050406030204" pitchFamily="18" charset="0"/>
                      </a:rPr>
                      <m:t>𝛽</m:t>
                    </m:r>
                  </m:oMath>
                </a14:m>
                <a:r>
                  <a:rPr lang="en-US" sz="2400" dirty="0"/>
                  <a:t> = 1.3)</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818992" y="1101245"/>
                <a:ext cx="8123067" cy="8580041"/>
              </a:xfrm>
              <a:prstGeom prst="rect">
                <a:avLst/>
              </a:prstGeom>
              <a:blipFill>
                <a:blip r:embed="rId2"/>
                <a:stretch>
                  <a:fillRect l="-1125" t="-569"/>
                </a:stretch>
              </a:blipFill>
            </p:spPr>
            <p:txBody>
              <a:bodyPr/>
              <a:lstStyle/>
              <a:p>
                <a:r>
                  <a:rPr lang="en-US">
                    <a:noFill/>
                  </a:rPr>
                  <a:t> </a:t>
                </a:r>
              </a:p>
            </p:txBody>
          </p:sp>
        </mc:Fallback>
      </mc:AlternateContent>
    </p:spTree>
    <p:extLst>
      <p:ext uri="{BB962C8B-B14F-4D97-AF65-F5344CB8AC3E}">
        <p14:creationId xmlns:p14="http://schemas.microsoft.com/office/powerpoint/2010/main" val="165924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2269" y="67895"/>
            <a:ext cx="10479344" cy="707886"/>
          </a:xfrm>
          <a:prstGeom prst="rect">
            <a:avLst/>
          </a:prstGeom>
        </p:spPr>
        <p:txBody>
          <a:bodyPr wrap="none" anchor="t">
            <a:spAutoFit/>
          </a:bodyPr>
          <a:lstStyle/>
          <a:p>
            <a:r>
              <a:rPr lang="en-US" sz="4000" dirty="0"/>
              <a:t>Taxonomy of functions and optimization methods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410706" y="1101244"/>
                <a:ext cx="11491992" cy="3416320"/>
              </a:xfrm>
              <a:prstGeom prst="rect">
                <a:avLst/>
              </a:prstGeom>
            </p:spPr>
            <p:txBody>
              <a:bodyPr wrap="square" anchor="t">
                <a:spAutoFit/>
              </a:bodyPr>
              <a:lstStyle/>
              <a:p>
                <a:r>
                  <a:rPr lang="en-US" sz="2400" b="1" dirty="0"/>
                  <a:t>Smooth functions</a:t>
                </a:r>
                <a:r>
                  <a:rPr lang="en-US" sz="2400" dirty="0"/>
                  <a:t>: continuous derivatives exist </a:t>
                </a:r>
              </a:p>
              <a:p>
                <a:endParaRPr lang="en-US" sz="2400" dirty="0"/>
              </a:p>
              <a:p>
                <a:r>
                  <a:rPr lang="en-US" sz="2400" dirty="0"/>
                  <a:t>Example: </a:t>
                </a:r>
              </a:p>
              <a:p>
                <a:r>
                  <a:rPr lang="en-US" sz="2400" dirty="0"/>
                  <a:t>Parabola is differentiable everywhere on its domain  </a:t>
                </a:r>
                <a:r>
                  <a:rPr lang="en-US" sz="2400" dirty="0">
                    <a:sym typeface="Wingdings" panose="05000000000000000000" pitchFamily="2" charset="2"/>
                  </a:rPr>
                  <a:t> parabola is smooth </a:t>
                </a:r>
              </a:p>
              <a:p>
                <a:endParaRPr lang="en-US" sz="2400" dirty="0">
                  <a:sym typeface="Wingdings" panose="05000000000000000000" pitchFamily="2" charset="2"/>
                </a:endParaRPr>
              </a:p>
              <a:p>
                <a:r>
                  <a:rPr lang="en-US" sz="2400" dirty="0"/>
                  <a:t>Absolute value function is not smooth – there is one point where the derivative does not exist (for example,  for function </a:t>
                </a:r>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i="1">
                        <a:latin typeface="Cambria Math" panose="02040503050406030204" pitchFamily="18" charset="0"/>
                      </a:rPr>
                      <m:t>−</m:t>
                    </m:r>
                    <m:r>
                      <a:rPr lang="en-US" sz="2400">
                        <a:latin typeface="Cambria Math" panose="02040503050406030204" pitchFamily="18" charset="0"/>
                      </a:rPr>
                      <m:t>1|</m:t>
                    </m:r>
                  </m:oMath>
                </a14:m>
                <a:r>
                  <a:rPr lang="en-US" sz="2400" dirty="0"/>
                  <a:t> analytical derivative does not exist at x=1).</a:t>
                </a:r>
              </a:p>
              <a:p>
                <a:endParaRPr lang="en-US" sz="2400" dirty="0"/>
              </a:p>
              <a:p>
                <a:r>
                  <a:rPr lang="en-US" sz="2400" dirty="0"/>
                  <a:t>Optimization of smooth functions comprises a theory of smooth optimization</a:t>
                </a:r>
                <a:r>
                  <a:rPr lang="en-US" dirty="0"/>
                  <a:t>.</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410706" y="1101244"/>
                <a:ext cx="11491992" cy="3416320"/>
              </a:xfrm>
              <a:prstGeom prst="rect">
                <a:avLst/>
              </a:prstGeom>
              <a:blipFill>
                <a:blip r:embed="rId2"/>
                <a:stretch>
                  <a:fillRect l="-795" t="-1429" b="-3214"/>
                </a:stretch>
              </a:blipFill>
            </p:spPr>
            <p:txBody>
              <a:bodyPr/>
              <a:lstStyle/>
              <a:p>
                <a:r>
                  <a:rPr lang="en-US">
                    <a:noFill/>
                  </a:rPr>
                  <a:t> </a:t>
                </a:r>
              </a:p>
            </p:txBody>
          </p:sp>
        </mc:Fallback>
      </mc:AlternateContent>
    </p:spTree>
    <p:extLst>
      <p:ext uri="{BB962C8B-B14F-4D97-AF65-F5344CB8AC3E}">
        <p14:creationId xmlns:p14="http://schemas.microsoft.com/office/powerpoint/2010/main" val="3798231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16237" y="1101245"/>
            <a:ext cx="10957303" cy="4524315"/>
          </a:xfrm>
          <a:prstGeom prst="rect">
            <a:avLst/>
          </a:prstGeom>
        </p:spPr>
        <p:txBody>
          <a:bodyPr wrap="square" anchor="t">
            <a:spAutoFit/>
          </a:bodyPr>
          <a:lstStyle/>
          <a:p>
            <a:r>
              <a:rPr lang="en-US" dirty="0"/>
              <a:t>Important subclass  - </a:t>
            </a:r>
            <a:r>
              <a:rPr lang="en-US" b="1" dirty="0"/>
              <a:t>convex functions </a:t>
            </a:r>
            <a:r>
              <a:rPr lang="en-US" dirty="0"/>
              <a:t>(pictures – Wikipedia)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If a smooth function is convex it has only one optimal point. According to the </a:t>
            </a:r>
            <a:r>
              <a:rPr lang="en-US" dirty="0" err="1"/>
              <a:t>Karush</a:t>
            </a:r>
            <a:r>
              <a:rPr lang="en-US" dirty="0"/>
              <a:t>-Kuhn-Tucker (KKT) condition to find the optimal value of a smooth convex function it is enough to find a point on the function where its derivative is 0. KKT condition guarantees the existence of an optimal point (not so with non-smooth functions!)</a:t>
            </a:r>
          </a:p>
          <a:p>
            <a:endParaRPr lang="en-US" dirty="0"/>
          </a:p>
          <a:p>
            <a:r>
              <a:rPr lang="en-US" dirty="0"/>
              <a:t>Geometrically, a function is </a:t>
            </a:r>
            <a:r>
              <a:rPr lang="en-US" i="1" dirty="0"/>
              <a:t>convex</a:t>
            </a:r>
            <a:r>
              <a:rPr lang="en-US" dirty="0"/>
              <a:t> if a line segment drawn from any point (x, f(x)) to another point (y, f(y)) -- called the </a:t>
            </a:r>
            <a:r>
              <a:rPr lang="en-US" i="1" dirty="0"/>
              <a:t>chord</a:t>
            </a:r>
            <a:r>
              <a:rPr lang="en-US" dirty="0"/>
              <a:t> from x to y -- lies </a:t>
            </a:r>
            <a:r>
              <a:rPr lang="en-US" i="1" dirty="0"/>
              <a:t>on or above</a:t>
            </a:r>
            <a:r>
              <a:rPr lang="en-US" dirty="0"/>
              <a:t> the graph of f.</a:t>
            </a:r>
          </a:p>
          <a:p>
            <a:r>
              <a:rPr lang="en-US" dirty="0"/>
              <a:t>A function is </a:t>
            </a:r>
            <a:r>
              <a:rPr lang="en-US" i="1" dirty="0"/>
              <a:t>concave</a:t>
            </a:r>
            <a:r>
              <a:rPr lang="en-US" dirty="0"/>
              <a:t> if -f is convex -- i.e. if the chord from x to y lies </a:t>
            </a:r>
            <a:r>
              <a:rPr lang="en-US" i="1" dirty="0"/>
              <a:t>on or below</a:t>
            </a:r>
            <a:r>
              <a:rPr lang="en-US" dirty="0"/>
              <a:t> the graph of f</a:t>
            </a:r>
          </a:p>
        </p:txBody>
      </p:sp>
      <p:pic>
        <p:nvPicPr>
          <p:cNvPr id="2" name="Picture 1">
            <a:extLst>
              <a:ext uri="{FF2B5EF4-FFF2-40B4-BE49-F238E27FC236}">
                <a16:creationId xmlns:a16="http://schemas.microsoft.com/office/drawing/2014/main" id="{FFC00CC9-9E9C-41AE-822A-C7D5127C763A}"/>
              </a:ext>
            </a:extLst>
          </p:cNvPr>
          <p:cNvPicPr>
            <a:picLocks noChangeAspect="1"/>
          </p:cNvPicPr>
          <p:nvPr/>
        </p:nvPicPr>
        <p:blipFill>
          <a:blip r:embed="rId2"/>
          <a:stretch>
            <a:fillRect/>
          </a:stretch>
        </p:blipFill>
        <p:spPr>
          <a:xfrm>
            <a:off x="1807603" y="1536775"/>
            <a:ext cx="2738144" cy="1768098"/>
          </a:xfrm>
          <a:prstGeom prst="rect">
            <a:avLst/>
          </a:prstGeom>
        </p:spPr>
      </p:pic>
      <p:pic>
        <p:nvPicPr>
          <p:cNvPr id="5" name="Picture 4">
            <a:extLst>
              <a:ext uri="{FF2B5EF4-FFF2-40B4-BE49-F238E27FC236}">
                <a16:creationId xmlns:a16="http://schemas.microsoft.com/office/drawing/2014/main" id="{5AB8EC1F-FCCD-4B7F-A909-40ACAB65D56A}"/>
              </a:ext>
            </a:extLst>
          </p:cNvPr>
          <p:cNvPicPr>
            <a:picLocks noChangeAspect="1"/>
          </p:cNvPicPr>
          <p:nvPr/>
        </p:nvPicPr>
        <p:blipFill>
          <a:blip r:embed="rId3"/>
          <a:stretch>
            <a:fillRect/>
          </a:stretch>
        </p:blipFill>
        <p:spPr>
          <a:xfrm>
            <a:off x="5454448" y="1404524"/>
            <a:ext cx="3099813" cy="2032599"/>
          </a:xfrm>
          <a:prstGeom prst="rect">
            <a:avLst/>
          </a:prstGeom>
        </p:spPr>
      </p:pic>
    </p:spTree>
    <p:extLst>
      <p:ext uri="{BB962C8B-B14F-4D97-AF65-F5344CB8AC3E}">
        <p14:creationId xmlns:p14="http://schemas.microsoft.com/office/powerpoint/2010/main" val="3221756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638531"/>
              </a:xfrm>
              <a:prstGeom prst="rect">
                <a:avLst/>
              </a:prstGeom>
            </p:spPr>
            <p:txBody>
              <a:bodyPr wrap="square" anchor="t">
                <a:spAutoFit/>
              </a:bodyPr>
              <a:lstStyle/>
              <a:p>
                <a:r>
                  <a:rPr lang="en-US" dirty="0"/>
                  <a:t>Example: Find optimal point of parabola </a:t>
                </a:r>
                <a14:m>
                  <m:oMath xmlns:m="http://schemas.openxmlformats.org/officeDocument/2006/math">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+2</m:t>
                    </m:r>
                    <m:r>
                      <a:rPr lang="en-US" i="1">
                        <a:latin typeface="Cambria Math" panose="02040503050406030204" pitchFamily="18" charset="0"/>
                      </a:rPr>
                      <m:t>𝑥</m:t>
                    </m:r>
                  </m:oMath>
                </a14:m>
                <a:endParaRPr lang="en-US" dirty="0"/>
              </a:p>
              <a:p>
                <a:endParaRPr lang="en-US" dirty="0"/>
              </a:p>
              <a:p>
                <a:r>
                  <a:rPr lang="en-US" dirty="0"/>
                  <a:t>Find the point where derivative equals to 0:</a:t>
                </a:r>
              </a:p>
              <a:p>
                <a:endParaRPr lang="en-US"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=8</m:t>
                      </m:r>
                      <m:r>
                        <a:rPr lang="en-US" i="1">
                          <a:latin typeface="Cambria Math" panose="02040503050406030204" pitchFamily="18" charset="0"/>
                        </a:rPr>
                        <m:t>𝑥</m:t>
                      </m:r>
                      <m:r>
                        <a:rPr lang="en-US" i="1">
                          <a:latin typeface="Cambria Math" panose="02040503050406030204" pitchFamily="18" charset="0"/>
                        </a:rPr>
                        <m:t>+2=0</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=−0.25</m:t>
                      </m:r>
                    </m:oMath>
                  </m:oMathPara>
                </a14:m>
                <a:endParaRPr lang="en-US" dirty="0"/>
              </a:p>
              <a:p>
                <a:r>
                  <a:rPr lang="en-US" dirty="0"/>
                  <a:t>Function value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=−0.25</m:t>
                    </m:r>
                  </m:oMath>
                </a14:m>
                <a:r>
                  <a:rPr lang="en-US" dirty="0"/>
                  <a:t>:</a:t>
                </a:r>
              </a:p>
              <a:p>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b="0" i="1" smtClean="0">
                            <a:latin typeface="Cambria Math" panose="02040503050406030204" pitchFamily="18" charset="0"/>
                          </a:rPr>
                          <m:t>−0.25</m:t>
                        </m:r>
                      </m:e>
                    </m:d>
                    <m:r>
                      <a:rPr lang="en-US" i="1">
                        <a:latin typeface="Cambria Math" panose="02040503050406030204" pitchFamily="18" charset="0"/>
                      </a:rPr>
                      <m:t>=4</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−0.25</m:t>
                            </m:r>
                          </m:e>
                        </m:d>
                      </m:e>
                      <m:sup>
                        <m:r>
                          <a:rPr lang="en-US" i="1">
                            <a:latin typeface="Cambria Math" panose="02040503050406030204" pitchFamily="18" charset="0"/>
                          </a:rPr>
                          <m:t>2</m:t>
                        </m:r>
                      </m:sup>
                    </m:sSup>
                    <m:r>
                      <a:rPr lang="en-US" i="1">
                        <a:latin typeface="Cambria Math" panose="02040503050406030204" pitchFamily="18" charset="0"/>
                      </a:rPr>
                      <m:t>+2</m:t>
                    </m:r>
                    <m:r>
                      <a:rPr lang="en-US" b="0" i="1" smtClean="0">
                        <a:latin typeface="Cambria Math" panose="02040503050406030204" pitchFamily="18" charset="0"/>
                      </a:rPr>
                      <m:t>∗(−0.25)</m:t>
                    </m:r>
                  </m:oMath>
                </a14:m>
                <a:r>
                  <a:rPr lang="en-US" dirty="0"/>
                  <a:t>=-0.25</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638531"/>
              </a:xfrm>
              <a:prstGeom prst="rect">
                <a:avLst/>
              </a:prstGeom>
              <a:blipFill>
                <a:blip r:embed="rId2"/>
                <a:stretch>
                  <a:fillRect l="-600" t="-5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FB40C97-DDD8-4FE2-8DAD-AD67BDBA09E6}"/>
              </a:ext>
            </a:extLst>
          </p:cNvPr>
          <p:cNvPicPr>
            <a:picLocks noChangeAspect="1"/>
          </p:cNvPicPr>
          <p:nvPr/>
        </p:nvPicPr>
        <p:blipFill>
          <a:blip r:embed="rId3"/>
          <a:stretch>
            <a:fillRect/>
          </a:stretch>
        </p:blipFill>
        <p:spPr>
          <a:xfrm>
            <a:off x="1695635" y="3429000"/>
            <a:ext cx="4525421" cy="3135560"/>
          </a:xfrm>
          <a:prstGeom prst="rect">
            <a:avLst/>
          </a:prstGeom>
        </p:spPr>
      </p:pic>
    </p:spTree>
    <p:extLst>
      <p:ext uri="{BB962C8B-B14F-4D97-AF65-F5344CB8AC3E}">
        <p14:creationId xmlns:p14="http://schemas.microsoft.com/office/powerpoint/2010/main" val="3952119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801314"/>
          </a:xfrm>
          <a:prstGeom prst="rect">
            <a:avLst/>
          </a:prstGeom>
        </p:spPr>
        <p:txBody>
          <a:bodyPr wrap="square" anchor="t">
            <a:spAutoFit/>
          </a:bodyPr>
          <a:lstStyle/>
          <a:p>
            <a:r>
              <a:rPr lang="en-US" dirty="0"/>
              <a:t>Another way to find optimal point of the function: try to compute function values in different points, in some order, until the best function value is found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Golden section search</a:t>
            </a:r>
          </a:p>
          <a:p>
            <a:r>
              <a:rPr lang="en-US" dirty="0"/>
              <a:t> </a:t>
            </a:r>
          </a:p>
          <a:p>
            <a:endParaRPr lang="en-US" dirty="0"/>
          </a:p>
        </p:txBody>
      </p:sp>
      <p:pic>
        <p:nvPicPr>
          <p:cNvPr id="2" name="Picture 1">
            <a:extLst>
              <a:ext uri="{FF2B5EF4-FFF2-40B4-BE49-F238E27FC236}">
                <a16:creationId xmlns:a16="http://schemas.microsoft.com/office/drawing/2014/main" id="{0271CB46-D109-444C-908A-B175ADBF42C6}"/>
              </a:ext>
            </a:extLst>
          </p:cNvPr>
          <p:cNvPicPr>
            <a:picLocks noChangeAspect="1"/>
          </p:cNvPicPr>
          <p:nvPr/>
        </p:nvPicPr>
        <p:blipFill>
          <a:blip r:embed="rId2"/>
          <a:stretch>
            <a:fillRect/>
          </a:stretch>
        </p:blipFill>
        <p:spPr>
          <a:xfrm>
            <a:off x="1530392" y="1809131"/>
            <a:ext cx="4496782" cy="2980436"/>
          </a:xfrm>
          <a:prstGeom prst="rect">
            <a:avLst/>
          </a:prstGeom>
        </p:spPr>
      </p:pic>
    </p:spTree>
    <p:extLst>
      <p:ext uri="{BB962C8B-B14F-4D97-AF65-F5344CB8AC3E}">
        <p14:creationId xmlns:p14="http://schemas.microsoft.com/office/powerpoint/2010/main" val="3466011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970865"/>
          </a:xfrm>
          <a:prstGeom prst="rect">
            <a:avLst/>
          </a:prstGeom>
        </p:spPr>
        <p:txBody>
          <a:bodyPr wrap="square" anchor="t">
            <a:spAutoFit/>
          </a:bodyPr>
          <a:lstStyle/>
          <a:p>
            <a:r>
              <a:rPr lang="en-US" dirty="0"/>
              <a:t>Python implementation of Golden Section search</a:t>
            </a:r>
          </a:p>
          <a:p>
            <a:endParaRPr lang="en-US" dirty="0"/>
          </a:p>
          <a:p>
            <a:r>
              <a:rPr lang="en-US" dirty="0"/>
              <a:t>First , make all imports and define constants</a:t>
            </a:r>
          </a:p>
          <a:p>
            <a:endParaRPr lang="en-US" dirty="0"/>
          </a:p>
          <a:p>
            <a:r>
              <a:rPr lang="en-US" sz="1600" dirty="0"/>
              <a:t>import math </a:t>
            </a:r>
          </a:p>
          <a:p>
            <a:r>
              <a:rPr lang="en-US" sz="1600" dirty="0"/>
              <a:t>import </a:t>
            </a:r>
            <a:r>
              <a:rPr lang="en-US" sz="1600" dirty="0" err="1"/>
              <a:t>matplotlib.pyplot</a:t>
            </a:r>
            <a:r>
              <a:rPr lang="en-US" sz="1600" dirty="0"/>
              <a:t> as </a:t>
            </a:r>
            <a:r>
              <a:rPr lang="en-US" sz="1600" dirty="0" err="1"/>
              <a:t>plt</a:t>
            </a:r>
            <a:endParaRPr lang="en-US" sz="1600" dirty="0"/>
          </a:p>
          <a:p>
            <a:r>
              <a:rPr lang="en-US" sz="1600" dirty="0"/>
              <a:t>from </a:t>
            </a:r>
            <a:r>
              <a:rPr lang="en-US" sz="1600" dirty="0" err="1"/>
              <a:t>matplotlib.legend_handler</a:t>
            </a:r>
            <a:r>
              <a:rPr lang="en-US" sz="1600" dirty="0"/>
              <a:t> import HandlerLine2D</a:t>
            </a:r>
          </a:p>
          <a:p>
            <a:r>
              <a:rPr lang="en-US" sz="1600" dirty="0"/>
              <a:t>import </a:t>
            </a:r>
            <a:r>
              <a:rPr lang="en-US" sz="1600" dirty="0" err="1"/>
              <a:t>numpy</a:t>
            </a:r>
            <a:r>
              <a:rPr lang="en-US" sz="1600" dirty="0"/>
              <a:t> as np</a:t>
            </a:r>
          </a:p>
          <a:p>
            <a:r>
              <a:rPr lang="en-US" sz="1600" dirty="0" err="1"/>
              <a:t>invphi</a:t>
            </a:r>
            <a:r>
              <a:rPr lang="en-US" sz="1600" dirty="0"/>
              <a:t> = (</a:t>
            </a:r>
            <a:r>
              <a:rPr lang="en-US" sz="1600" dirty="0" err="1"/>
              <a:t>math.sqrt</a:t>
            </a:r>
            <a:r>
              <a:rPr lang="en-US" sz="1600" dirty="0"/>
              <a:t>(5) - 1) / 2 # 1/phi                                                                                                                     </a:t>
            </a:r>
          </a:p>
          <a:p>
            <a:r>
              <a:rPr lang="en-US" sz="1600" dirty="0"/>
              <a:t>invphi2 = (3 - </a:t>
            </a:r>
            <a:r>
              <a:rPr lang="en-US" sz="1600" dirty="0" err="1"/>
              <a:t>math.sqrt</a:t>
            </a:r>
            <a:r>
              <a:rPr lang="en-US" sz="1600" dirty="0"/>
              <a:t>(5)) / 2 # 1/phi^2   </a:t>
            </a:r>
          </a:p>
          <a:p>
            <a:endParaRPr lang="en-US" sz="1600" dirty="0"/>
          </a:p>
          <a:p>
            <a:r>
              <a:rPr lang="en-US" sz="1600" dirty="0"/>
              <a:t>This is a definition of polynomial function</a:t>
            </a:r>
          </a:p>
          <a:p>
            <a:endParaRPr lang="en-US" sz="1600" dirty="0"/>
          </a:p>
          <a:p>
            <a:r>
              <a:rPr lang="en-US" sz="1600" dirty="0"/>
              <a:t>def </a:t>
            </a:r>
            <a:r>
              <a:rPr lang="en-US" sz="1600" dirty="0" err="1"/>
              <a:t>func</a:t>
            </a:r>
            <a:r>
              <a:rPr lang="en-US" sz="1600" dirty="0"/>
              <a:t>( x ):</a:t>
            </a:r>
          </a:p>
          <a:p>
            <a:r>
              <a:rPr lang="en-US" sz="1600" dirty="0"/>
              <a:t>    f = -0.3*x**4 + 1.5*x**3 - 1.9*x**2 + 4.0*x</a:t>
            </a:r>
          </a:p>
          <a:p>
            <a:r>
              <a:rPr lang="en-US" sz="1600" dirty="0"/>
              <a:t>    return f</a:t>
            </a:r>
          </a:p>
          <a:p>
            <a:endParaRPr lang="en-US" sz="1600" dirty="0"/>
          </a:p>
          <a:p>
            <a:endParaRPr lang="en-US" sz="1600" dirty="0"/>
          </a:p>
          <a:p>
            <a:endParaRPr lang="en-US" sz="1600" dirty="0"/>
          </a:p>
          <a:p>
            <a:r>
              <a:rPr lang="en-US" sz="1600" dirty="0"/>
              <a:t>                                                                                                               </a:t>
            </a:r>
          </a:p>
          <a:p>
            <a:endParaRPr lang="en-US" dirty="0"/>
          </a:p>
          <a:p>
            <a:endParaRPr lang="en-US" dirty="0"/>
          </a:p>
          <a:p>
            <a:endParaRPr lang="en-US" dirty="0"/>
          </a:p>
        </p:txBody>
      </p:sp>
    </p:spTree>
    <p:extLst>
      <p:ext uri="{BB962C8B-B14F-4D97-AF65-F5344CB8AC3E}">
        <p14:creationId xmlns:p14="http://schemas.microsoft.com/office/powerpoint/2010/main" val="1888426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494085"/>
          </a:xfrm>
          <a:prstGeom prst="rect">
            <a:avLst/>
          </a:prstGeom>
        </p:spPr>
        <p:txBody>
          <a:bodyPr wrap="square" anchor="t">
            <a:spAutoFit/>
          </a:bodyPr>
          <a:lstStyle/>
          <a:p>
            <a:r>
              <a:rPr lang="en-US" dirty="0"/>
              <a:t>Golden section function:</a:t>
            </a:r>
          </a:p>
          <a:p>
            <a:r>
              <a:rPr lang="en-US" sz="1000" dirty="0"/>
              <a:t>def </a:t>
            </a:r>
            <a:r>
              <a:rPr lang="en-US" sz="1000" dirty="0" err="1"/>
              <a:t>gss</a:t>
            </a:r>
            <a:r>
              <a:rPr lang="en-US" sz="1000" dirty="0"/>
              <a:t>(</a:t>
            </a:r>
            <a:r>
              <a:rPr lang="en-US" sz="1000" dirty="0" err="1"/>
              <a:t>f,a,b,tol</a:t>
            </a:r>
            <a:r>
              <a:rPr lang="en-US" sz="1000" dirty="0"/>
              <a:t>=1e-5):</a:t>
            </a:r>
          </a:p>
          <a:p>
            <a:r>
              <a:rPr lang="en-US" sz="1000" dirty="0"/>
              <a:t>    (</a:t>
            </a:r>
            <a:r>
              <a:rPr lang="en-US" sz="1000" dirty="0" err="1"/>
              <a:t>a,b</a:t>
            </a:r>
            <a:r>
              <a:rPr lang="en-US" sz="1000" dirty="0"/>
              <a:t>)=(min(</a:t>
            </a:r>
            <a:r>
              <a:rPr lang="en-US" sz="1000" dirty="0" err="1"/>
              <a:t>a,b</a:t>
            </a:r>
            <a:r>
              <a:rPr lang="en-US" sz="1000" dirty="0"/>
              <a:t>),max(</a:t>
            </a:r>
            <a:r>
              <a:rPr lang="en-US" sz="1000" dirty="0" err="1"/>
              <a:t>a,b</a:t>
            </a:r>
            <a:r>
              <a:rPr lang="en-US" sz="1000" dirty="0"/>
              <a:t>))</a:t>
            </a:r>
          </a:p>
          <a:p>
            <a:r>
              <a:rPr lang="en-US" sz="1000" dirty="0"/>
              <a:t>    h = b - a</a:t>
            </a:r>
          </a:p>
          <a:p>
            <a:r>
              <a:rPr lang="en-US" sz="1000" dirty="0"/>
              <a:t>    if h &lt;= </a:t>
            </a:r>
            <a:r>
              <a:rPr lang="en-US" sz="1000" dirty="0" err="1"/>
              <a:t>tol</a:t>
            </a:r>
            <a:r>
              <a:rPr lang="en-US" sz="1000" dirty="0"/>
              <a:t>: return (</a:t>
            </a:r>
            <a:r>
              <a:rPr lang="en-US" sz="1000" dirty="0" err="1"/>
              <a:t>a,b</a:t>
            </a:r>
            <a:r>
              <a:rPr lang="en-US" sz="1000" dirty="0"/>
              <a:t>)</a:t>
            </a:r>
          </a:p>
          <a:p>
            <a:r>
              <a:rPr lang="en-US" sz="1000" dirty="0"/>
              <a:t> </a:t>
            </a:r>
          </a:p>
          <a:p>
            <a:r>
              <a:rPr lang="en-US" sz="1000" dirty="0"/>
              <a:t>    # required steps to achieve tolerance                                                                                                                   </a:t>
            </a:r>
          </a:p>
          <a:p>
            <a:r>
              <a:rPr lang="en-US" sz="1000" dirty="0"/>
              <a:t>    n = int(</a:t>
            </a:r>
            <a:r>
              <a:rPr lang="en-US" sz="1000" dirty="0" err="1"/>
              <a:t>math.ceil</a:t>
            </a:r>
            <a:r>
              <a:rPr lang="en-US" sz="1000" dirty="0"/>
              <a:t>(math.log(</a:t>
            </a:r>
            <a:r>
              <a:rPr lang="en-US" sz="1000" dirty="0" err="1"/>
              <a:t>tol</a:t>
            </a:r>
            <a:r>
              <a:rPr lang="en-US" sz="1000" dirty="0"/>
              <a:t>/h)/math.log(</a:t>
            </a:r>
            <a:r>
              <a:rPr lang="en-US" sz="1000" dirty="0" err="1"/>
              <a:t>invphi</a:t>
            </a:r>
            <a:r>
              <a:rPr lang="en-US" sz="1000" dirty="0"/>
              <a:t>)))</a:t>
            </a:r>
          </a:p>
          <a:p>
            <a:r>
              <a:rPr lang="en-US" sz="1000" dirty="0"/>
              <a:t> </a:t>
            </a:r>
          </a:p>
          <a:p>
            <a:r>
              <a:rPr lang="en-US" sz="1000" dirty="0"/>
              <a:t>    c = a + invphi2 * h</a:t>
            </a:r>
          </a:p>
          <a:p>
            <a:r>
              <a:rPr lang="en-US" sz="1000" dirty="0"/>
              <a:t>    d = a + </a:t>
            </a:r>
            <a:r>
              <a:rPr lang="en-US" sz="1000" dirty="0" err="1"/>
              <a:t>invphi</a:t>
            </a:r>
            <a:r>
              <a:rPr lang="en-US" sz="1000" dirty="0"/>
              <a:t> * h</a:t>
            </a:r>
          </a:p>
          <a:p>
            <a:r>
              <a:rPr lang="en-US" sz="1000" dirty="0"/>
              <a:t>    </a:t>
            </a:r>
            <a:r>
              <a:rPr lang="en-US" sz="1000" dirty="0" err="1"/>
              <a:t>yc</a:t>
            </a:r>
            <a:r>
              <a:rPr lang="en-US" sz="1000" dirty="0"/>
              <a:t> = </a:t>
            </a:r>
            <a:r>
              <a:rPr lang="en-US" sz="1000" dirty="0" err="1"/>
              <a:t>func</a:t>
            </a:r>
            <a:r>
              <a:rPr lang="en-US" sz="1000" dirty="0"/>
              <a:t>(c)</a:t>
            </a:r>
          </a:p>
          <a:p>
            <a:r>
              <a:rPr lang="en-US" sz="1000" dirty="0"/>
              <a:t>    yd = </a:t>
            </a:r>
            <a:r>
              <a:rPr lang="en-US" sz="1000" dirty="0" err="1"/>
              <a:t>func</a:t>
            </a:r>
            <a:r>
              <a:rPr lang="en-US" sz="1000" dirty="0"/>
              <a:t>(d)</a:t>
            </a:r>
          </a:p>
          <a:p>
            <a:r>
              <a:rPr lang="en-US" sz="1000" dirty="0"/>
              <a:t> </a:t>
            </a:r>
          </a:p>
          <a:p>
            <a:r>
              <a:rPr lang="en-US" sz="1000" dirty="0"/>
              <a:t>    for k in </a:t>
            </a:r>
            <a:r>
              <a:rPr lang="en-US" sz="1000" dirty="0" err="1"/>
              <a:t>xrange</a:t>
            </a:r>
            <a:r>
              <a:rPr lang="en-US" sz="1000" dirty="0"/>
              <a:t>(n-1):</a:t>
            </a:r>
          </a:p>
          <a:p>
            <a:r>
              <a:rPr lang="en-US" sz="1000" dirty="0"/>
              <a:t>        if </a:t>
            </a:r>
            <a:r>
              <a:rPr lang="en-US" sz="1000" dirty="0" err="1"/>
              <a:t>yc</a:t>
            </a:r>
            <a:r>
              <a:rPr lang="en-US" sz="1000" dirty="0"/>
              <a:t> &lt; yd:</a:t>
            </a:r>
          </a:p>
          <a:p>
            <a:r>
              <a:rPr lang="en-US" sz="1000" dirty="0"/>
              <a:t>            b = d</a:t>
            </a:r>
          </a:p>
          <a:p>
            <a:r>
              <a:rPr lang="en-US" sz="1000" dirty="0"/>
              <a:t>            d = c</a:t>
            </a:r>
          </a:p>
          <a:p>
            <a:r>
              <a:rPr lang="en-US" sz="1000" dirty="0"/>
              <a:t>            yd = </a:t>
            </a:r>
            <a:r>
              <a:rPr lang="en-US" sz="1000" dirty="0" err="1"/>
              <a:t>yc</a:t>
            </a:r>
            <a:endParaRPr lang="en-US" sz="1000" dirty="0"/>
          </a:p>
          <a:p>
            <a:r>
              <a:rPr lang="en-US" sz="1000" dirty="0"/>
              <a:t>            h = </a:t>
            </a:r>
            <a:r>
              <a:rPr lang="en-US" sz="1000" dirty="0" err="1"/>
              <a:t>invphi</a:t>
            </a:r>
            <a:r>
              <a:rPr lang="en-US" sz="1000" dirty="0"/>
              <a:t>*h</a:t>
            </a:r>
          </a:p>
          <a:p>
            <a:r>
              <a:rPr lang="en-US" sz="1000" dirty="0"/>
              <a:t>            c = a + invphi2 * h</a:t>
            </a:r>
          </a:p>
          <a:p>
            <a:r>
              <a:rPr lang="en-US" sz="1000" dirty="0"/>
              <a:t>            </a:t>
            </a:r>
            <a:r>
              <a:rPr lang="en-US" sz="1000" dirty="0" err="1"/>
              <a:t>yc</a:t>
            </a:r>
            <a:r>
              <a:rPr lang="en-US" sz="1000" dirty="0"/>
              <a:t> = </a:t>
            </a:r>
            <a:r>
              <a:rPr lang="en-US" sz="1000" dirty="0" err="1"/>
              <a:t>func</a:t>
            </a:r>
            <a:r>
              <a:rPr lang="en-US" sz="1000" dirty="0"/>
              <a:t>(c)</a:t>
            </a:r>
          </a:p>
          <a:p>
            <a:r>
              <a:rPr lang="en-US" sz="1000" dirty="0"/>
              <a:t>        else:</a:t>
            </a:r>
          </a:p>
          <a:p>
            <a:r>
              <a:rPr lang="en-US" sz="1000" dirty="0"/>
              <a:t>            a = c</a:t>
            </a:r>
          </a:p>
          <a:p>
            <a:r>
              <a:rPr lang="en-US" sz="1000" dirty="0"/>
              <a:t>            c = d</a:t>
            </a:r>
          </a:p>
          <a:p>
            <a:r>
              <a:rPr lang="en-US" sz="1000" dirty="0"/>
              <a:t>            </a:t>
            </a:r>
            <a:r>
              <a:rPr lang="en-US" sz="1000" dirty="0" err="1"/>
              <a:t>yc</a:t>
            </a:r>
            <a:r>
              <a:rPr lang="en-US" sz="1000" dirty="0"/>
              <a:t> = yd</a:t>
            </a:r>
          </a:p>
          <a:p>
            <a:r>
              <a:rPr lang="en-US" sz="1000" dirty="0"/>
              <a:t>            h = </a:t>
            </a:r>
            <a:r>
              <a:rPr lang="en-US" sz="1000" dirty="0" err="1"/>
              <a:t>invphi</a:t>
            </a:r>
            <a:r>
              <a:rPr lang="en-US" sz="1000" dirty="0"/>
              <a:t>*h</a:t>
            </a:r>
          </a:p>
          <a:p>
            <a:r>
              <a:rPr lang="en-US" sz="1000" dirty="0"/>
              <a:t>            d = a + </a:t>
            </a:r>
            <a:r>
              <a:rPr lang="en-US" sz="1000" dirty="0" err="1"/>
              <a:t>invphi</a:t>
            </a:r>
            <a:r>
              <a:rPr lang="en-US" sz="1000" dirty="0"/>
              <a:t> * h</a:t>
            </a:r>
          </a:p>
          <a:p>
            <a:r>
              <a:rPr lang="en-US" sz="1000" dirty="0"/>
              <a:t>            yd = f(d)</a:t>
            </a:r>
          </a:p>
          <a:p>
            <a:r>
              <a:rPr lang="en-US" sz="1000" dirty="0"/>
              <a:t> </a:t>
            </a:r>
          </a:p>
          <a:p>
            <a:r>
              <a:rPr lang="en-US" sz="1000" dirty="0"/>
              <a:t>    if </a:t>
            </a:r>
            <a:r>
              <a:rPr lang="en-US" sz="1000" dirty="0" err="1"/>
              <a:t>yc</a:t>
            </a:r>
            <a:r>
              <a:rPr lang="en-US" sz="1000" dirty="0"/>
              <a:t> &lt; yd:</a:t>
            </a:r>
          </a:p>
          <a:p>
            <a:r>
              <a:rPr lang="en-US" sz="1000" dirty="0"/>
              <a:t>        return (</a:t>
            </a:r>
            <a:r>
              <a:rPr lang="en-US" sz="1000" dirty="0" err="1"/>
              <a:t>a,d</a:t>
            </a:r>
            <a:r>
              <a:rPr lang="en-US" sz="1000" dirty="0"/>
              <a:t>)</a:t>
            </a:r>
          </a:p>
          <a:p>
            <a:r>
              <a:rPr lang="en-US" sz="1000" dirty="0"/>
              <a:t>    else:</a:t>
            </a:r>
          </a:p>
          <a:p>
            <a:r>
              <a:rPr lang="en-US" sz="1000" dirty="0"/>
              <a:t>        return (</a:t>
            </a:r>
            <a:r>
              <a:rPr lang="en-US" sz="1000" dirty="0" err="1"/>
              <a:t>c,b</a:t>
            </a:r>
            <a:r>
              <a:rPr lang="en-US" sz="1000" dirty="0"/>
              <a:t>)</a:t>
            </a:r>
          </a:p>
          <a:p>
            <a:endParaRPr lang="en-US" sz="1000" dirty="0"/>
          </a:p>
          <a:p>
            <a:endParaRPr lang="en-US" sz="1000" dirty="0"/>
          </a:p>
          <a:p>
            <a:endParaRPr lang="en-US" sz="1000" dirty="0"/>
          </a:p>
          <a:p>
            <a:endParaRPr lang="en-US" sz="1000" dirty="0"/>
          </a:p>
          <a:p>
            <a:endParaRPr lang="en-US" sz="1000" dirty="0"/>
          </a:p>
          <a:p>
            <a:endParaRPr lang="en-US" dirty="0"/>
          </a:p>
        </p:txBody>
      </p:sp>
    </p:spTree>
    <p:extLst>
      <p:ext uri="{BB962C8B-B14F-4D97-AF65-F5344CB8AC3E}">
        <p14:creationId xmlns:p14="http://schemas.microsoft.com/office/powerpoint/2010/main" val="2718816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031873"/>
          </a:xfrm>
          <a:prstGeom prst="rect">
            <a:avLst/>
          </a:prstGeom>
        </p:spPr>
        <p:txBody>
          <a:bodyPr wrap="square" anchor="t">
            <a:spAutoFit/>
          </a:bodyPr>
          <a:lstStyle/>
          <a:p>
            <a:r>
              <a:rPr lang="en-US" dirty="0"/>
              <a:t>Main program </a:t>
            </a:r>
          </a:p>
          <a:p>
            <a:r>
              <a:rPr lang="en-US" sz="1000" dirty="0"/>
              <a:t>es = 0.1 # Stopping criterion</a:t>
            </a:r>
          </a:p>
          <a:p>
            <a:r>
              <a:rPr lang="en-US" sz="1000" dirty="0" err="1"/>
              <a:t>xL</a:t>
            </a:r>
            <a:r>
              <a:rPr lang="en-US" sz="1000" dirty="0"/>
              <a:t> = -2.0 # Initial guesses</a:t>
            </a:r>
          </a:p>
          <a:p>
            <a:r>
              <a:rPr lang="en-US" sz="1000" dirty="0" err="1"/>
              <a:t>xR</a:t>
            </a:r>
            <a:r>
              <a:rPr lang="en-US" sz="1000" dirty="0"/>
              <a:t> = 4.0</a:t>
            </a:r>
          </a:p>
          <a:p>
            <a:r>
              <a:rPr lang="en-US" sz="1000" dirty="0"/>
              <a:t># Call GS method</a:t>
            </a:r>
          </a:p>
          <a:p>
            <a:r>
              <a:rPr lang="en-US" sz="1000" dirty="0" err="1"/>
              <a:t>xopt</a:t>
            </a:r>
            <a:r>
              <a:rPr lang="en-US" sz="1000" dirty="0"/>
              <a:t> = GS(</a:t>
            </a:r>
            <a:r>
              <a:rPr lang="en-US" sz="1000" dirty="0" err="1"/>
              <a:t>xL</a:t>
            </a:r>
            <a:r>
              <a:rPr lang="en-US" sz="1000" dirty="0"/>
              <a:t>, </a:t>
            </a:r>
            <a:r>
              <a:rPr lang="en-US" sz="1000" dirty="0" err="1"/>
              <a:t>xR</a:t>
            </a:r>
            <a:r>
              <a:rPr lang="en-US" sz="1000" dirty="0"/>
              <a:t>, es)</a:t>
            </a:r>
          </a:p>
          <a:p>
            <a:r>
              <a:rPr lang="en-US" sz="1000" dirty="0"/>
              <a:t># Plot equation to check GSS</a:t>
            </a:r>
          </a:p>
          <a:p>
            <a:r>
              <a:rPr lang="en-US" sz="1000" dirty="0" err="1"/>
              <a:t>i</a:t>
            </a:r>
            <a:r>
              <a:rPr lang="en-US" sz="1000" dirty="0"/>
              <a:t> = 0</a:t>
            </a:r>
          </a:p>
          <a:p>
            <a:r>
              <a:rPr lang="en-US" sz="1000" dirty="0"/>
              <a:t>x = </a:t>
            </a:r>
            <a:r>
              <a:rPr lang="en-US" sz="1000" dirty="0" err="1"/>
              <a:t>np.linspace</a:t>
            </a:r>
            <a:r>
              <a:rPr lang="en-US" sz="1000" dirty="0"/>
              <a:t>(-2,4, 1000)</a:t>
            </a:r>
          </a:p>
          <a:p>
            <a:r>
              <a:rPr lang="en-US" sz="1000" dirty="0"/>
              <a:t>f = </a:t>
            </a:r>
            <a:r>
              <a:rPr lang="en-US" sz="1000" dirty="0" err="1"/>
              <a:t>np.linspace</a:t>
            </a:r>
            <a:r>
              <a:rPr lang="en-US" sz="1000" dirty="0"/>
              <a:t>(0, 0,len(x))</a:t>
            </a:r>
          </a:p>
          <a:p>
            <a:r>
              <a:rPr lang="en-US" sz="1000" dirty="0"/>
              <a:t>for </a:t>
            </a:r>
            <a:r>
              <a:rPr lang="en-US" sz="1000" dirty="0" err="1"/>
              <a:t>i</a:t>
            </a:r>
            <a:r>
              <a:rPr lang="en-US" sz="1000" dirty="0"/>
              <a:t> in range(0, </a:t>
            </a:r>
            <a:r>
              <a:rPr lang="en-US" sz="1000" dirty="0" err="1"/>
              <a:t>len</a:t>
            </a:r>
            <a:r>
              <a:rPr lang="en-US" sz="1000" dirty="0"/>
              <a:t>(x), 1):</a:t>
            </a:r>
          </a:p>
          <a:p>
            <a:r>
              <a:rPr lang="en-US" sz="1000" dirty="0"/>
              <a:t>     f[</a:t>
            </a:r>
            <a:r>
              <a:rPr lang="en-US" sz="1000" dirty="0" err="1"/>
              <a:t>i</a:t>
            </a:r>
            <a:r>
              <a:rPr lang="en-US" sz="1000" dirty="0"/>
              <a:t>] = </a:t>
            </a:r>
            <a:r>
              <a:rPr lang="en-US" sz="1000" dirty="0" err="1"/>
              <a:t>func</a:t>
            </a:r>
            <a:r>
              <a:rPr lang="en-US" sz="1000" dirty="0"/>
              <a:t>(x[</a:t>
            </a:r>
            <a:r>
              <a:rPr lang="en-US" sz="1000" dirty="0" err="1"/>
              <a:t>i</a:t>
            </a:r>
            <a:r>
              <a:rPr lang="en-US" sz="1000" dirty="0"/>
              <a:t>])</a:t>
            </a:r>
          </a:p>
          <a:p>
            <a:r>
              <a:rPr lang="en-US" sz="1000" dirty="0"/>
              <a:t>p1, = </a:t>
            </a:r>
            <a:r>
              <a:rPr lang="en-US" sz="1000" dirty="0" err="1"/>
              <a:t>plt.plot</a:t>
            </a:r>
            <a:r>
              <a:rPr lang="en-US" sz="1000" dirty="0"/>
              <a:t>(x, f, '--', label='f(x)')</a:t>
            </a:r>
          </a:p>
          <a:p>
            <a:r>
              <a:rPr lang="en-US" sz="1000" dirty="0"/>
              <a:t>p2, = </a:t>
            </a:r>
            <a:r>
              <a:rPr lang="en-US" sz="1000" dirty="0" err="1"/>
              <a:t>plt.plot</a:t>
            </a:r>
            <a:r>
              <a:rPr lang="en-US" sz="1000" dirty="0"/>
              <a:t>(</a:t>
            </a:r>
            <a:r>
              <a:rPr lang="en-US" sz="1000" dirty="0" err="1"/>
              <a:t>xopt</a:t>
            </a:r>
            <a:r>
              <a:rPr lang="en-US" sz="1000" dirty="0"/>
              <a:t>, </a:t>
            </a:r>
            <a:r>
              <a:rPr lang="en-US" sz="1000" dirty="0" err="1"/>
              <a:t>func</a:t>
            </a:r>
            <a:r>
              <a:rPr lang="en-US" sz="1000" dirty="0"/>
              <a:t>(</a:t>
            </a:r>
            <a:r>
              <a:rPr lang="en-US" sz="1000" dirty="0" err="1"/>
              <a:t>xopt</a:t>
            </a:r>
            <a:r>
              <a:rPr lang="en-US" sz="1000" dirty="0"/>
              <a:t>),'</a:t>
            </a:r>
            <a:r>
              <a:rPr lang="en-US" sz="1000" dirty="0" err="1"/>
              <a:t>bo</a:t>
            </a:r>
            <a:r>
              <a:rPr lang="en-US" sz="1000" dirty="0"/>
              <a:t>',</a:t>
            </a:r>
          </a:p>
          <a:p>
            <a:r>
              <a:rPr lang="en-US" sz="1000" dirty="0"/>
              <a:t>               label='max[f(x)]', </a:t>
            </a:r>
            <a:r>
              <a:rPr lang="en-US" sz="1000" dirty="0" err="1"/>
              <a:t>markersize</a:t>
            </a:r>
            <a:r>
              <a:rPr lang="en-US" sz="1000" dirty="0"/>
              <a:t>=10, </a:t>
            </a:r>
            <a:r>
              <a:rPr lang="en-US" sz="1000" dirty="0" err="1"/>
              <a:t>markeredgewidth</a:t>
            </a:r>
            <a:r>
              <a:rPr lang="en-US" sz="1000" dirty="0"/>
              <a:t>=3)</a:t>
            </a:r>
          </a:p>
          <a:p>
            <a:r>
              <a:rPr lang="en-US" sz="1000" dirty="0" err="1"/>
              <a:t>plt.title</a:t>
            </a:r>
            <a:r>
              <a:rPr lang="en-US" sz="1000" dirty="0"/>
              <a:t>('Finding max[f(x)] Using Golden-Section Search')</a:t>
            </a:r>
          </a:p>
          <a:p>
            <a:r>
              <a:rPr lang="en-US" sz="1000" dirty="0" err="1"/>
              <a:t>plt.xlabel</a:t>
            </a:r>
            <a:r>
              <a:rPr lang="en-US" sz="1000" dirty="0"/>
              <a:t>('x')</a:t>
            </a:r>
          </a:p>
          <a:p>
            <a:r>
              <a:rPr lang="en-US" sz="1000" dirty="0" err="1"/>
              <a:t>plt.ylabel</a:t>
            </a:r>
            <a:r>
              <a:rPr lang="en-US" sz="1000" dirty="0"/>
              <a:t>('f(x)')</a:t>
            </a:r>
          </a:p>
          <a:p>
            <a:r>
              <a:rPr lang="en-US" sz="1000" dirty="0" err="1"/>
              <a:t>plt.legend</a:t>
            </a:r>
            <a:r>
              <a:rPr lang="en-US" sz="1000" dirty="0"/>
              <a:t>(loc='best',</a:t>
            </a:r>
          </a:p>
          <a:p>
            <a:r>
              <a:rPr lang="en-US" sz="1000" dirty="0"/>
              <a:t>           </a:t>
            </a:r>
            <a:r>
              <a:rPr lang="en-US" sz="1000" dirty="0" err="1"/>
              <a:t>handler_map</a:t>
            </a:r>
            <a:r>
              <a:rPr lang="en-US" sz="1000" dirty="0"/>
              <a:t>={p2: HandlerLine2D(</a:t>
            </a:r>
            <a:r>
              <a:rPr lang="en-US" sz="1000" dirty="0" err="1"/>
              <a:t>numpoints</a:t>
            </a:r>
            <a:r>
              <a:rPr lang="en-US" sz="1000" dirty="0"/>
              <a:t>=1)})</a:t>
            </a:r>
          </a:p>
          <a:p>
            <a:r>
              <a:rPr lang="en-US" sz="1000" dirty="0" err="1"/>
              <a:t>plt.grid</a:t>
            </a:r>
            <a:r>
              <a:rPr lang="en-US" sz="1000" dirty="0"/>
              <a:t>(True)</a:t>
            </a:r>
          </a:p>
          <a:p>
            <a:r>
              <a:rPr lang="en-US" sz="1000" dirty="0" err="1"/>
              <a:t>plt.show</a:t>
            </a:r>
            <a:r>
              <a:rPr lang="en-US" sz="1000" dirty="0"/>
              <a:t>()</a:t>
            </a:r>
          </a:p>
          <a:p>
            <a:endParaRPr lang="en-US" sz="1000" dirty="0"/>
          </a:p>
          <a:p>
            <a:endParaRPr lang="en-US" dirty="0"/>
          </a:p>
        </p:txBody>
      </p:sp>
    </p:spTree>
    <p:extLst>
      <p:ext uri="{BB962C8B-B14F-4D97-AF65-F5344CB8AC3E}">
        <p14:creationId xmlns:p14="http://schemas.microsoft.com/office/powerpoint/2010/main" val="2248072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504335" y="1101245"/>
            <a:ext cx="8406581" cy="5632310"/>
          </a:xfrm>
          <a:prstGeom prst="rect">
            <a:avLst/>
          </a:prstGeom>
        </p:spPr>
        <p:txBody>
          <a:bodyPr wrap="square" anchor="t">
            <a:spAutoFit/>
          </a:bodyPr>
          <a:lstStyle/>
          <a:p>
            <a:r>
              <a:rPr lang="en-US" dirty="0"/>
              <a:t>A </a:t>
            </a:r>
            <a:r>
              <a:rPr lang="en-US" b="1" i="1" dirty="0"/>
              <a:t>non-convex</a:t>
            </a:r>
            <a:r>
              <a:rPr lang="en-US" b="1" dirty="0"/>
              <a:t> function </a:t>
            </a:r>
            <a:r>
              <a:rPr lang="en-US" dirty="0"/>
              <a:t>"curves up and down" -- it is neither convex nor concave. </a:t>
            </a:r>
          </a:p>
          <a:p>
            <a:r>
              <a:rPr lang="en-US" dirty="0"/>
              <a:t>Example1: </a:t>
            </a:r>
            <a:r>
              <a:rPr lang="en-US" b="1" dirty="0"/>
              <a:t>sine function</a:t>
            </a:r>
          </a:p>
          <a:p>
            <a:endParaRPr lang="en-US" dirty="0"/>
          </a:p>
          <a:p>
            <a:endParaRPr lang="en-US" dirty="0"/>
          </a:p>
          <a:p>
            <a:endParaRPr lang="en-US" dirty="0"/>
          </a:p>
          <a:p>
            <a:endParaRPr lang="en-US" dirty="0"/>
          </a:p>
          <a:p>
            <a:endParaRPr lang="en-US" dirty="0"/>
          </a:p>
          <a:p>
            <a:endParaRPr lang="en-US" dirty="0"/>
          </a:p>
          <a:p>
            <a:r>
              <a:rPr lang="en-US" dirty="0"/>
              <a:t>note that this function is convex from -pi to 0, and concave from 0 to +pi.  If the bounds on the variables </a:t>
            </a:r>
            <a:r>
              <a:rPr lang="en-US" b="1" dirty="0"/>
              <a:t>restrict the domain</a:t>
            </a:r>
            <a:r>
              <a:rPr lang="en-US" dirty="0"/>
              <a:t> of the objective and constraints to a region where the functions are convex, then the </a:t>
            </a:r>
            <a:r>
              <a:rPr lang="en-US" b="1" dirty="0"/>
              <a:t>overall problem is convex.</a:t>
            </a:r>
          </a:p>
          <a:p>
            <a:endParaRPr lang="en-US" b="1" dirty="0"/>
          </a:p>
          <a:p>
            <a:r>
              <a:rPr lang="en-US" dirty="0"/>
              <a:t>Example2</a:t>
            </a:r>
            <a:r>
              <a:rPr lang="en-US" b="1" dirty="0"/>
              <a:t>: </a:t>
            </a:r>
            <a:r>
              <a:rPr lang="en-US" b="1" dirty="0" err="1"/>
              <a:t>Eggholder</a:t>
            </a:r>
            <a:r>
              <a:rPr lang="en-US" b="1" dirty="0"/>
              <a:t> function in 3d space</a:t>
            </a:r>
          </a:p>
          <a:p>
            <a:endParaRPr lang="en-US" b="1" dirty="0"/>
          </a:p>
          <a:p>
            <a:endParaRPr lang="en-US" b="1" dirty="0"/>
          </a:p>
          <a:p>
            <a:endParaRPr lang="en-US" b="1" dirty="0"/>
          </a:p>
          <a:p>
            <a:endParaRPr lang="en-US" b="1" dirty="0"/>
          </a:p>
          <a:p>
            <a:endParaRPr lang="en-US" b="1" dirty="0"/>
          </a:p>
          <a:p>
            <a:endParaRPr lang="en-US" b="1" dirty="0"/>
          </a:p>
          <a:p>
            <a:endParaRPr lang="en-US" dirty="0"/>
          </a:p>
        </p:txBody>
      </p:sp>
      <p:pic>
        <p:nvPicPr>
          <p:cNvPr id="6" name="Picture 5">
            <a:extLst>
              <a:ext uri="{FF2B5EF4-FFF2-40B4-BE49-F238E27FC236}">
                <a16:creationId xmlns:a16="http://schemas.microsoft.com/office/drawing/2014/main" id="{1CC50BF6-9425-4886-A151-1D13A263323F}"/>
              </a:ext>
            </a:extLst>
          </p:cNvPr>
          <p:cNvPicPr>
            <a:picLocks noChangeAspect="1"/>
          </p:cNvPicPr>
          <p:nvPr/>
        </p:nvPicPr>
        <p:blipFill>
          <a:blip r:embed="rId2"/>
          <a:stretch>
            <a:fillRect/>
          </a:stretch>
        </p:blipFill>
        <p:spPr>
          <a:xfrm>
            <a:off x="1990503" y="1699182"/>
            <a:ext cx="2465545" cy="1651160"/>
          </a:xfrm>
          <a:prstGeom prst="rect">
            <a:avLst/>
          </a:prstGeom>
        </p:spPr>
      </p:pic>
      <p:pic>
        <p:nvPicPr>
          <p:cNvPr id="7" name="Picture 6">
            <a:extLst>
              <a:ext uri="{FF2B5EF4-FFF2-40B4-BE49-F238E27FC236}">
                <a16:creationId xmlns:a16="http://schemas.microsoft.com/office/drawing/2014/main" id="{549C5751-0CEB-4BD2-9E85-4C3B6E8DEB57}"/>
              </a:ext>
            </a:extLst>
          </p:cNvPr>
          <p:cNvPicPr>
            <a:picLocks noChangeAspect="1"/>
          </p:cNvPicPr>
          <p:nvPr/>
        </p:nvPicPr>
        <p:blipFill>
          <a:blip r:embed="rId3"/>
          <a:stretch>
            <a:fillRect/>
          </a:stretch>
        </p:blipFill>
        <p:spPr>
          <a:xfrm>
            <a:off x="1888126" y="4775671"/>
            <a:ext cx="2670300" cy="1962167"/>
          </a:xfrm>
          <a:prstGeom prst="rect">
            <a:avLst/>
          </a:prstGeom>
        </p:spPr>
      </p:pic>
    </p:spTree>
    <p:extLst>
      <p:ext uri="{BB962C8B-B14F-4D97-AF65-F5344CB8AC3E}">
        <p14:creationId xmlns:p14="http://schemas.microsoft.com/office/powerpoint/2010/main" val="2273240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41891" y="71889"/>
            <a:ext cx="6194324" cy="707886"/>
          </a:xfrm>
          <a:prstGeom prst="rect">
            <a:avLst/>
          </a:prstGeom>
        </p:spPr>
        <p:txBody>
          <a:bodyPr wrap="none" anchor="t">
            <a:spAutoFit/>
          </a:bodyPr>
          <a:lstStyle/>
          <a:p>
            <a:r>
              <a:rPr lang="en-US" sz="4000" dirty="0">
                <a:solidFill>
                  <a:prstClr val="black"/>
                </a:solidFill>
                <a:latin typeface="Lucida Sans Unicode"/>
                <a:cs typeface="Lucida Sans Unicode"/>
              </a:rPr>
              <a:t>Approaches to study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7820" y="966387"/>
            <a:ext cx="12136360" cy="4216539"/>
          </a:xfrm>
          <a:prstGeom prst="rect">
            <a:avLst/>
          </a:prstGeom>
        </p:spPr>
        <p:txBody>
          <a:bodyPr wrap="square" anchor="t">
            <a:spAutoFit/>
          </a:bodyPr>
          <a:lstStyle/>
          <a:p>
            <a:r>
              <a:rPr lang="en-US" sz="3200" b="1" i="1" dirty="0"/>
              <a:t>By individual methods – </a:t>
            </a:r>
            <a:r>
              <a:rPr lang="en-US" sz="2000" b="1" i="1" dirty="0"/>
              <a:t>Support Vector Machines, Neural Networks,  K-means clustering</a:t>
            </a:r>
            <a:endParaRPr lang="en-US" sz="2000" i="1" dirty="0">
              <a:solidFill>
                <a:srgbClr val="000000"/>
              </a:solidFill>
              <a:cs typeface="Calibri" panose="020F0502020204030204"/>
            </a:endParaRPr>
          </a:p>
          <a:p>
            <a:r>
              <a:rPr lang="en-US" sz="2000" b="1" i="1" dirty="0">
                <a:solidFill>
                  <a:srgbClr val="000000"/>
                </a:solidFill>
                <a:cs typeface="Calibri" panose="020F0502020204030204"/>
              </a:rPr>
              <a:t>Logistic Regression</a:t>
            </a:r>
          </a:p>
          <a:p>
            <a:endParaRPr lang="en-US" sz="3200" b="1" i="1" dirty="0">
              <a:solidFill>
                <a:srgbClr val="000000"/>
              </a:solidFill>
              <a:cs typeface="Calibri" panose="020F0502020204030204"/>
            </a:endParaRPr>
          </a:p>
          <a:p>
            <a:r>
              <a:rPr lang="en-US" sz="3200" b="1" i="1" dirty="0">
                <a:solidFill>
                  <a:srgbClr val="000000"/>
                </a:solidFill>
                <a:cs typeface="Calibri" panose="020F0502020204030204"/>
              </a:rPr>
              <a:t>By required math background – </a:t>
            </a:r>
            <a:r>
              <a:rPr lang="en-US" sz="2000" b="1" i="1" dirty="0">
                <a:solidFill>
                  <a:srgbClr val="000000"/>
                </a:solidFill>
                <a:cs typeface="Calibri" panose="020F0502020204030204"/>
              </a:rPr>
              <a:t>linear models in ml, kernel methods in mL, simulations in ML, Maximum Likelihood estimation in ML</a:t>
            </a:r>
            <a:endParaRPr lang="en-US" sz="2000" i="1" dirty="0">
              <a:solidFill>
                <a:srgbClr val="000000"/>
              </a:solidFill>
              <a:cs typeface="Calibri" panose="020F0502020204030204"/>
            </a:endParaRPr>
          </a:p>
          <a:p>
            <a:endParaRPr lang="en-US" sz="3200" i="1" dirty="0">
              <a:solidFill>
                <a:srgbClr val="000000"/>
              </a:solidFill>
              <a:cs typeface="Calibri" panose="020F0502020204030204"/>
            </a:endParaRPr>
          </a:p>
          <a:p>
            <a:r>
              <a:rPr lang="en-US" sz="3200" b="1" i="1" dirty="0">
                <a:solidFill>
                  <a:srgbClr val="000000"/>
                </a:solidFill>
                <a:cs typeface="Calibri" panose="020F0502020204030204"/>
              </a:rPr>
              <a:t>By area of application – </a:t>
            </a:r>
            <a:r>
              <a:rPr lang="en-US" sz="2000" b="1" i="1" dirty="0">
                <a:solidFill>
                  <a:srgbClr val="000000"/>
                </a:solidFill>
                <a:cs typeface="Calibri" panose="020F0502020204030204"/>
              </a:rPr>
              <a:t>ML for text processing, ML for bioengineering, </a:t>
            </a:r>
          </a:p>
          <a:p>
            <a:r>
              <a:rPr lang="en-US" sz="2000" b="1" i="1" dirty="0">
                <a:solidFill>
                  <a:srgbClr val="000000"/>
                </a:solidFill>
                <a:cs typeface="Calibri" panose="020F0502020204030204"/>
              </a:rPr>
              <a:t>ML for speech recognition, ML for image recognition, ML for finance</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33335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501763"/>
              </a:xfrm>
              <a:prstGeom prst="rect">
                <a:avLst/>
              </a:prstGeom>
            </p:spPr>
            <p:txBody>
              <a:bodyPr wrap="square" anchor="t">
                <a:spAutoFit/>
              </a:bodyPr>
              <a:lstStyle/>
              <a:p>
                <a:r>
                  <a:rPr lang="en-US" dirty="0"/>
                  <a:t>Generalization:</a:t>
                </a:r>
              </a:p>
              <a:p>
                <a:endParaRPr lang="en-US" dirty="0"/>
              </a:p>
              <a:p>
                <a:r>
                  <a:rPr lang="en-US" dirty="0"/>
                  <a:t>Given a 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of a scalar argument</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oMath>
                </a14:m>
                <a:r>
                  <a:rPr lang="en-US" dirty="0"/>
                  <a:t> for the derivative of </a:t>
                </a:r>
                <a14:m>
                  <m:oMath xmlns:m="http://schemas.openxmlformats.org/officeDocument/2006/math">
                    <m:r>
                      <a:rPr lang="en-US" i="1">
                        <a:latin typeface="Cambria Math" panose="02040503050406030204" pitchFamily="18" charset="0"/>
                      </a:rPr>
                      <m:t>𝑓</m:t>
                    </m:r>
                  </m:oMath>
                </a14:m>
                <a:r>
                  <a:rPr lang="en-US" dirty="0"/>
                  <a:t> with respect to argument </a:t>
                </a:r>
                <a14:m>
                  <m:oMath xmlns:m="http://schemas.openxmlformats.org/officeDocument/2006/math">
                    <m:r>
                      <a:rPr lang="en-US" i="1">
                        <a:latin typeface="Cambria Math" panose="02040503050406030204" pitchFamily="18" charset="0"/>
                      </a:rPr>
                      <m:t>𝑥</m:t>
                    </m:r>
                  </m:oMath>
                </a14:m>
                <a:r>
                  <a:rPr lang="en-US" dirty="0"/>
                  <a:t>.</a:t>
                </a:r>
              </a:p>
              <a:p>
                <a:endParaRPr lang="en-US" dirty="0"/>
              </a:p>
              <a:p>
                <a:r>
                  <a:rPr lang="en-US" dirty="0"/>
                  <a:t>Given a scalar function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oMath>
                </a14:m>
                <a:r>
                  <a:rPr lang="en-US" dirty="0"/>
                  <a:t>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b>
                        </m:sSub>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 </m:t>
                    </m:r>
                  </m:oMath>
                </a14:m>
                <a:r>
                  <a:rPr lang="en-US" dirty="0"/>
                  <a:t>for derivative of the function with respect to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r>
                  <a:rPr lang="en-US" dirty="0" err="1"/>
                  <a:t>i</a:t>
                </a:r>
                <a:r>
                  <a:rPr lang="en-US" dirty="0"/>
                  <a:t>  = 0,1,..n. </a:t>
                </a:r>
              </a:p>
              <a:p>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b>
                        </m:sSub>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den>
                    </m:f>
                    <m:r>
                      <a:rPr lang="en-US" i="1">
                        <a:latin typeface="Cambria Math" panose="02040503050406030204" pitchFamily="18" charset="0"/>
                      </a:rPr>
                      <m:t> </m:t>
                    </m:r>
                  </m:oMath>
                </a14:m>
                <a:r>
                  <a:rPr lang="en-US" dirty="0"/>
                  <a:t> is a partial derivative of </a:t>
                </a:r>
                <a14:m>
                  <m:oMath xmlns:m="http://schemas.openxmlformats.org/officeDocument/2006/math">
                    <m:r>
                      <a:rPr lang="en-US" i="1">
                        <a:latin typeface="Cambria Math" panose="02040503050406030204" pitchFamily="18" charset="0"/>
                      </a:rPr>
                      <m:t>𝑓</m:t>
                    </m:r>
                  </m:oMath>
                </a14:m>
                <a:r>
                  <a:rPr lang="en-US" dirty="0"/>
                  <a:t>with respect to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a:t>
                </a:r>
              </a:p>
              <a:p>
                <a:r>
                  <a:rPr lang="en-US" dirty="0"/>
                  <a:t>A vector of all partial derivatives of function </a:t>
                </a:r>
                <a:r>
                  <a:rPr lang="en-US" i="1" dirty="0"/>
                  <a:t>f</a:t>
                </a:r>
                <a:r>
                  <a:rPr lang="en-US" dirty="0"/>
                  <a:t> is called a </a:t>
                </a:r>
                <a:r>
                  <a:rPr lang="en-US" b="1" i="1" dirty="0"/>
                  <a:t>gradient</a:t>
                </a:r>
                <a:r>
                  <a:rPr lang="en-US" dirty="0"/>
                  <a:t> vector:</a:t>
                </a:r>
              </a:p>
              <a:p>
                <a14:m>
                  <m:oMath xmlns:m="http://schemas.openxmlformats.org/officeDocument/2006/math">
                    <m:r>
                      <m:rPr>
                        <m:sty m:val="p"/>
                      </m:rPr>
                      <a:rPr lang="en-US">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r>
                  <a:rPr lang="en-US" dirty="0"/>
                  <a:t> = </a:t>
                </a:r>
                <a14:m>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den>
                    </m:f>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den>
                    </m:f>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den>
                    </m:f>
                    <m:r>
                      <a:rPr lang="en-US">
                        <a:latin typeface="Cambria Math" panose="02040503050406030204" pitchFamily="18" charset="0"/>
                      </a:rPr>
                      <m:t> )</m:t>
                    </m:r>
                  </m:oMath>
                </a14:m>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501763"/>
              </a:xfrm>
              <a:prstGeom prst="rect">
                <a:avLst/>
              </a:prstGeom>
              <a:blipFill>
                <a:blip r:embed="rId2"/>
                <a:stretch>
                  <a:fillRect l="-600" t="-665" r="-1200"/>
                </a:stretch>
              </a:blipFill>
            </p:spPr>
            <p:txBody>
              <a:bodyPr/>
              <a:lstStyle/>
              <a:p>
                <a:r>
                  <a:rPr lang="en-US">
                    <a:noFill/>
                  </a:rPr>
                  <a:t> </a:t>
                </a:r>
              </a:p>
            </p:txBody>
          </p:sp>
        </mc:Fallback>
      </mc:AlternateContent>
    </p:spTree>
    <p:extLst>
      <p:ext uri="{BB962C8B-B14F-4D97-AF65-F5344CB8AC3E}">
        <p14:creationId xmlns:p14="http://schemas.microsoft.com/office/powerpoint/2010/main" val="278457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874622"/>
              </a:xfrm>
              <a:prstGeom prst="rect">
                <a:avLst/>
              </a:prstGeom>
            </p:spPr>
            <p:txBody>
              <a:bodyPr wrap="square" anchor="t">
                <a:spAutoFit/>
              </a:bodyPr>
              <a:lstStyle/>
              <a:p>
                <a:r>
                  <a:rPr lang="en-US" dirty="0"/>
                  <a:t>Generalization:</a:t>
                </a:r>
              </a:p>
              <a:p>
                <a:endParaRPr lang="en-US" dirty="0"/>
              </a:p>
              <a:p>
                <a:r>
                  <a:rPr lang="en-US" dirty="0"/>
                  <a:t>Given a vector function of dimension (m + 1)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we get a matrix of partial derivatives rather than a vector. It is called a Jacobian matrix.</a:t>
                </a:r>
              </a:p>
              <a:p>
                <a:endParaRPr lang="en-US" dirty="0"/>
              </a:p>
              <a:p>
                <a:r>
                  <a:rPr lang="en-US" dirty="0"/>
                  <a:t>Given a 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of a scalar argument</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oMath>
                </a14:m>
                <a:r>
                  <a:rPr lang="en-US" dirty="0"/>
                  <a:t>, we use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oMath>
                </a14:m>
                <a:r>
                  <a:rPr lang="en-US" dirty="0"/>
                  <a:t> for the second derivative of the function with respect to argument </a:t>
                </a:r>
                <a14:m>
                  <m:oMath xmlns:m="http://schemas.openxmlformats.org/officeDocument/2006/math">
                    <m:r>
                      <a:rPr lang="en-US" i="1">
                        <a:latin typeface="Cambria Math" panose="02040503050406030204" pitchFamily="18" charset="0"/>
                      </a:rPr>
                      <m:t>𝑥</m:t>
                    </m:r>
                  </m:oMath>
                </a14:m>
                <a:r>
                  <a:rPr lang="en-US" dirty="0"/>
                  <a:t>.</a:t>
                </a:r>
                <a14:m>
                  <m:oMath xmlns:m="http://schemas.openxmlformats.org/officeDocument/2006/math">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a first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p>
              <a:p>
                <a:endParaRPr lang="en-US" dirty="0"/>
              </a:p>
              <a:p>
                <a:r>
                  <a:rPr lang="en-US" dirty="0"/>
                  <a:t>Given a function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oMath>
                </a14:m>
                <a:r>
                  <a:rPr lang="en-US" dirty="0"/>
                  <a:t>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ub>
                        </m:sSub>
                        <m:r>
                          <a:rPr lang="en-US" i="1">
                            <a:latin typeface="Cambria Math" panose="02040503050406030204" pitchFamily="18" charset="0"/>
                          </a:rPr>
                          <m:t>′</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 </m:t>
                    </m:r>
                  </m:oMath>
                </a14:m>
                <a:r>
                  <a:rPr lang="en-US" dirty="0"/>
                  <a:t>for the partial derivative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 </m:t>
                    </m:r>
                  </m:oMath>
                </a14:m>
                <a:r>
                  <a:rPr lang="en-US" dirty="0"/>
                  <a:t>of first partial derivative of </a:t>
                </a:r>
                <a14:m>
                  <m:oMath xmlns:m="http://schemas.openxmlformats.org/officeDocument/2006/math">
                    <m:r>
                      <a:rPr lang="en-US" i="1">
                        <a:latin typeface="Cambria Math" panose="02040503050406030204" pitchFamily="18" charset="0"/>
                      </a:rPr>
                      <m:t>𝑓</m:t>
                    </m:r>
                  </m:oMath>
                </a14:m>
                <a:r>
                  <a:rPr lang="en-US" dirty="0"/>
                  <a:t>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 </a:t>
                </a:r>
                <a:r>
                  <a:rPr lang="en-US" dirty="0" err="1"/>
                  <a:t>i</a:t>
                </a:r>
                <a:r>
                  <a:rPr lang="en-US" dirty="0"/>
                  <a:t>, j = 0,…n</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ub>
                          </m:sSub>
                          <m:r>
                            <a:rPr lang="en-US" i="1">
                              <a:latin typeface="Cambria Math" panose="02040503050406030204" pitchFamily="18" charset="0"/>
                            </a:rPr>
                            <m:t>′</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r>
                                <a:rPr lang="en-US">
                                  <a:latin typeface="Cambria Math" panose="02040503050406030204" pitchFamily="18" charset="0"/>
                                </a:rPr>
                                <m:t>,</m:t>
                              </m:r>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a:latin typeface="Cambria Math" panose="02040503050406030204" pitchFamily="18" charset="0"/>
                                </a:rPr>
                                <m:t>2</m:t>
                              </m:r>
                            </m:sup>
                          </m:sSup>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oMath>
                  </m:oMathPara>
                </a14:m>
                <a:endParaRPr lang="en-US" dirty="0"/>
              </a:p>
              <a:p>
                <a:r>
                  <a:rPr lang="en-US" dirty="0"/>
                  <a:t>A matrix of second partial derivatives of </a:t>
                </a:r>
                <a14:m>
                  <m:oMath xmlns:m="http://schemas.openxmlformats.org/officeDocument/2006/math">
                    <m:r>
                      <a:rPr lang="en-US" i="1">
                        <a:latin typeface="Cambria Math" panose="02040503050406030204" pitchFamily="18" charset="0"/>
                      </a:rPr>
                      <m:t>𝑓</m:t>
                    </m:r>
                  </m:oMath>
                </a14:m>
                <a:r>
                  <a:rPr lang="en-US" dirty="0"/>
                  <a:t> is called a Hessian matrix:</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874622"/>
              </a:xfrm>
              <a:prstGeom prst="rect">
                <a:avLst/>
              </a:prstGeom>
              <a:blipFill>
                <a:blip r:embed="rId2"/>
                <a:stretch>
                  <a:fillRect l="-600" t="-623" r="-120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9988F02-538F-404C-94FD-4704A517836E}"/>
              </a:ext>
            </a:extLst>
          </p:cNvPr>
          <p:cNvPicPr>
            <a:picLocks noChangeAspect="1"/>
          </p:cNvPicPr>
          <p:nvPr/>
        </p:nvPicPr>
        <p:blipFill>
          <a:blip r:embed="rId3"/>
          <a:stretch>
            <a:fillRect/>
          </a:stretch>
        </p:blipFill>
        <p:spPr>
          <a:xfrm>
            <a:off x="1345659" y="5112387"/>
            <a:ext cx="4574118" cy="1634433"/>
          </a:xfrm>
          <a:prstGeom prst="rect">
            <a:avLst/>
          </a:prstGeom>
        </p:spPr>
      </p:pic>
    </p:spTree>
    <p:extLst>
      <p:ext uri="{BB962C8B-B14F-4D97-AF65-F5344CB8AC3E}">
        <p14:creationId xmlns:p14="http://schemas.microsoft.com/office/powerpoint/2010/main" val="2465232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7017306"/>
              </a:xfrm>
              <a:prstGeom prst="rect">
                <a:avLst/>
              </a:prstGeom>
            </p:spPr>
            <p:txBody>
              <a:bodyPr wrap="square" anchor="t">
                <a:spAutoFit/>
              </a:bodyPr>
              <a:lstStyle/>
              <a:p>
                <a:r>
                  <a:rPr lang="en-US" dirty="0"/>
                  <a:t>Computing derivatives using </a:t>
                </a:r>
                <a:r>
                  <a:rPr lang="en-US" dirty="0" err="1"/>
                  <a:t>SymPy</a:t>
                </a:r>
                <a:r>
                  <a:rPr lang="en-US" dirty="0"/>
                  <a:t> – symbolic differentiation package</a:t>
                </a:r>
              </a:p>
              <a:p>
                <a:r>
                  <a:rPr lang="en-US" dirty="0"/>
                  <a:t>Example: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m:rPr>
                          <m:sty m:val="p"/>
                        </m:rPr>
                        <a:rPr lang="en-US">
                          <a:latin typeface="Cambria Math" panose="02040503050406030204" pitchFamily="18" charset="0"/>
                        </a:rPr>
                        <m:t>x</m:t>
                      </m:r>
                      <m:r>
                        <a:rPr lang="en-US">
                          <a:latin typeface="Cambria Math" panose="02040503050406030204" pitchFamily="18" charset="0"/>
                        </a:rPr>
                        <m:t>+1</m:t>
                      </m:r>
                    </m:oMath>
                  </m:oMathPara>
                </a14:m>
                <a:endParaRPr lang="en-US" dirty="0"/>
              </a:p>
              <a:p>
                <a:endParaRPr lang="en-US" dirty="0"/>
              </a:p>
              <a:p>
                <a:r>
                  <a:rPr lang="en-US" dirty="0"/>
                  <a:t>Python program:</a:t>
                </a:r>
              </a:p>
              <a:p>
                <a:endParaRPr lang="en-US" dirty="0"/>
              </a:p>
              <a:p>
                <a:r>
                  <a:rPr lang="en-US" dirty="0"/>
                  <a:t>from </a:t>
                </a:r>
                <a:r>
                  <a:rPr lang="en-US" dirty="0" err="1"/>
                  <a:t>sympy</a:t>
                </a:r>
                <a:r>
                  <a:rPr lang="en-US" dirty="0"/>
                  <a:t> import *</a:t>
                </a:r>
              </a:p>
              <a:p>
                <a:r>
                  <a:rPr lang="en-US" dirty="0"/>
                  <a:t>x=Symbol('x')</a:t>
                </a:r>
              </a:p>
              <a:p>
                <a:r>
                  <a:rPr lang="en-US" dirty="0"/>
                  <a:t>result=diff(2*x+1, x)</a:t>
                </a:r>
              </a:p>
              <a:p>
                <a:endParaRPr lang="en-US" dirty="0"/>
              </a:p>
              <a:p>
                <a:r>
                  <a:rPr lang="en-US" dirty="0"/>
                  <a:t>The result is 2.</a:t>
                </a:r>
              </a:p>
              <a:p>
                <a:endParaRPr lang="en-US" dirty="0"/>
              </a:p>
              <a:p>
                <a:r>
                  <a:rPr lang="en-US" dirty="0"/>
                  <a:t>Verification:</a:t>
                </a:r>
              </a:p>
              <a:p>
                <a:r>
                  <a:rPr lang="en-US" dirty="0"/>
                  <a:t>Using the elementary derivatives table and finding the differentiation rule for linear polynomials we find:</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oMath>
                  </m:oMathPara>
                </a14:m>
                <a:endParaRPr lang="en-US" dirty="0"/>
              </a:p>
              <a:p>
                <a:endParaRPr lang="en-US" dirty="0"/>
              </a:p>
              <a:p>
                <a:r>
                  <a:rPr lang="en-US" dirty="0"/>
                  <a:t>Symbolic differentiation works if analytical form of the function is available!</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7017306"/>
              </a:xfrm>
              <a:prstGeom prst="rect">
                <a:avLst/>
              </a:prstGeom>
              <a:blipFill>
                <a:blip r:embed="rId2"/>
                <a:stretch>
                  <a:fillRect l="-600" t="-521"/>
                </a:stretch>
              </a:blipFill>
            </p:spPr>
            <p:txBody>
              <a:bodyPr/>
              <a:lstStyle/>
              <a:p>
                <a:r>
                  <a:rPr lang="en-US">
                    <a:noFill/>
                  </a:rPr>
                  <a:t> </a:t>
                </a:r>
              </a:p>
            </p:txBody>
          </p:sp>
        </mc:Fallback>
      </mc:AlternateContent>
    </p:spTree>
    <p:extLst>
      <p:ext uri="{BB962C8B-B14F-4D97-AF65-F5344CB8AC3E}">
        <p14:creationId xmlns:p14="http://schemas.microsoft.com/office/powerpoint/2010/main" val="380118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914401" y="961286"/>
                <a:ext cx="9092802" cy="7719293"/>
              </a:xfrm>
              <a:prstGeom prst="rect">
                <a:avLst/>
              </a:prstGeom>
            </p:spPr>
            <p:txBody>
              <a:bodyPr wrap="square" anchor="t">
                <a:spAutoFit/>
              </a:bodyPr>
              <a:lstStyle/>
              <a:p>
                <a:r>
                  <a:rPr lang="en-US" dirty="0"/>
                  <a:t>Slightly more complicated example:</a:t>
                </a:r>
              </a:p>
              <a:p>
                <a:endParaRPr lang="en-US" dirty="0"/>
              </a:p>
              <a:p>
                <a:r>
                  <a:rPr lang="en-US" dirty="0"/>
                  <a:t>To make things slightly more complicated, consider another function:</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a:latin typeface="Cambria Math" panose="02040503050406030204" pitchFamily="18" charset="0"/>
                            </a:rPr>
                            <m:t>2</m:t>
                          </m:r>
                        </m:sup>
                      </m:sSup>
                    </m:oMath>
                  </m:oMathPara>
                </a14:m>
                <a:endParaRPr lang="en-US" dirty="0"/>
              </a:p>
              <a:p>
                <a:r>
                  <a:rPr lang="en-US" dirty="0"/>
                  <a:t>and its derivative: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a:rPr lang="en-US" i="1">
                          <a:latin typeface="Cambria Math" panose="02040503050406030204" pitchFamily="18" charset="0"/>
                        </a:rPr>
                        <m:t>𝑥</m:t>
                      </m:r>
                    </m:oMath>
                  </m:oMathPara>
                </a14:m>
                <a:endParaRPr lang="en-US" dirty="0"/>
              </a:p>
              <a:p>
                <a:endParaRPr lang="en-US" dirty="0"/>
              </a:p>
              <a:p>
                <a:r>
                  <a:rPr lang="en-US" dirty="0"/>
                  <a:t>Python following code returns the same result.</a:t>
                </a:r>
              </a:p>
              <a:p>
                <a:r>
                  <a:rPr lang="en-US" sz="1600" dirty="0"/>
                  <a:t>from </a:t>
                </a:r>
                <a:r>
                  <a:rPr lang="en-US" sz="1600" dirty="0" err="1"/>
                  <a:t>sympy</a:t>
                </a:r>
                <a:r>
                  <a:rPr lang="en-US" sz="1600" dirty="0"/>
                  <a:t> import *</a:t>
                </a:r>
              </a:p>
              <a:p>
                <a:r>
                  <a:rPr lang="en-US" sz="1600" dirty="0"/>
                  <a:t>x=Symbol('x')</a:t>
                </a:r>
              </a:p>
              <a:p>
                <a:r>
                  <a:rPr lang="en-US" sz="1600" dirty="0"/>
                  <a:t>result=diff(x**2, x)</a:t>
                </a:r>
              </a:p>
              <a:p>
                <a:endParaRPr lang="en-US" dirty="0"/>
              </a:p>
              <a:p>
                <a:r>
                  <a:rPr lang="en-US" dirty="0"/>
                  <a:t>The derivative of a function should not change if we add a constant: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a:latin typeface="Cambria Math" panose="02040503050406030204" pitchFamily="18" charset="0"/>
                            </a:rPr>
                            <m:t>2</m:t>
                          </m:r>
                        </m:sup>
                      </m:sSup>
                      <m:r>
                        <a:rPr lang="en-US">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a:rPr lang="en-US" i="1">
                          <a:latin typeface="Cambria Math" panose="02040503050406030204" pitchFamily="18" charset="0"/>
                        </a:rPr>
                        <m:t>𝑥</m:t>
                      </m:r>
                    </m:oMath>
                  </m:oMathPara>
                </a14:m>
                <a:endParaRPr lang="en-US" dirty="0"/>
              </a:p>
              <a:p>
                <a:r>
                  <a:rPr lang="en-US" dirty="0"/>
                  <a:t>Python code: </a:t>
                </a:r>
              </a:p>
              <a:p>
                <a:r>
                  <a:rPr lang="en-US" sz="1600" dirty="0"/>
                  <a:t>from </a:t>
                </a:r>
                <a:r>
                  <a:rPr lang="en-US" sz="1600" dirty="0" err="1"/>
                  <a:t>sympy</a:t>
                </a:r>
                <a:r>
                  <a:rPr lang="en-US" sz="1600" dirty="0"/>
                  <a:t> import *</a:t>
                </a:r>
              </a:p>
              <a:p>
                <a:r>
                  <a:rPr lang="en-US" sz="1600" dirty="0"/>
                  <a:t>x=Symbol('x')</a:t>
                </a:r>
              </a:p>
              <a:p>
                <a:r>
                  <a:rPr lang="en-US" sz="1600" dirty="0"/>
                  <a:t>result=diff(x**2+1, x)</a:t>
                </a:r>
              </a:p>
              <a:p>
                <a:endParaRPr lang="en-US" dirty="0"/>
              </a:p>
              <a:p>
                <a:r>
                  <a:rPr lang="en-US" dirty="0"/>
                  <a:t>(Verify that the result is 2*x)</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914401" y="961286"/>
                <a:ext cx="9092802" cy="7719293"/>
              </a:xfrm>
              <a:prstGeom prst="rect">
                <a:avLst/>
              </a:prstGeom>
              <a:blipFill>
                <a:blip r:embed="rId2"/>
                <a:stretch>
                  <a:fillRect l="-536" t="-474"/>
                </a:stretch>
              </a:blipFill>
            </p:spPr>
            <p:txBody>
              <a:bodyPr/>
              <a:lstStyle/>
              <a:p>
                <a:r>
                  <a:rPr lang="en-US">
                    <a:noFill/>
                  </a:rPr>
                  <a:t> </a:t>
                </a:r>
              </a:p>
            </p:txBody>
          </p:sp>
        </mc:Fallback>
      </mc:AlternateContent>
    </p:spTree>
    <p:extLst>
      <p:ext uri="{BB962C8B-B14F-4D97-AF65-F5344CB8AC3E}">
        <p14:creationId xmlns:p14="http://schemas.microsoft.com/office/powerpoint/2010/main" val="1450597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909310"/>
          </a:xfrm>
          <a:prstGeom prst="rect">
            <a:avLst/>
          </a:prstGeom>
        </p:spPr>
        <p:txBody>
          <a:bodyPr wrap="square" anchor="t">
            <a:spAutoFit/>
          </a:bodyPr>
          <a:lstStyle/>
          <a:p>
            <a:r>
              <a:rPr lang="en-US" dirty="0"/>
              <a:t>If a function has several optima, then the minimum of all minimum points is called the </a:t>
            </a:r>
            <a:r>
              <a:rPr lang="en-US" b="1" dirty="0"/>
              <a:t>global minimum</a:t>
            </a:r>
            <a:r>
              <a:rPr lang="en-US" dirty="0"/>
              <a:t>, and the maximum of all maximum points is called the </a:t>
            </a:r>
            <a:r>
              <a:rPr lang="en-US" b="1" dirty="0"/>
              <a:t>global maximum</a:t>
            </a:r>
            <a:r>
              <a:rPr lang="en-US" dirty="0"/>
              <a:t>. Other optimal points are called local optimal points.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a:t>
            </a:r>
            <a:r>
              <a:rPr lang="en-US" b="1" dirty="0"/>
              <a:t>: Ackley function – global minimum at f(0,0)=0</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F6F0CF50-3AA5-4785-A8F5-20AB0520D3CF}"/>
              </a:ext>
            </a:extLst>
          </p:cNvPr>
          <p:cNvPicPr>
            <a:picLocks noChangeAspect="1"/>
          </p:cNvPicPr>
          <p:nvPr/>
        </p:nvPicPr>
        <p:blipFill>
          <a:blip r:embed="rId2"/>
          <a:stretch>
            <a:fillRect/>
          </a:stretch>
        </p:blipFill>
        <p:spPr>
          <a:xfrm>
            <a:off x="1936537" y="2288458"/>
            <a:ext cx="2475156" cy="2023195"/>
          </a:xfrm>
          <a:prstGeom prst="rect">
            <a:avLst/>
          </a:prstGeom>
        </p:spPr>
      </p:pic>
      <p:pic>
        <p:nvPicPr>
          <p:cNvPr id="9" name="Picture 8">
            <a:extLst>
              <a:ext uri="{FF2B5EF4-FFF2-40B4-BE49-F238E27FC236}">
                <a16:creationId xmlns:a16="http://schemas.microsoft.com/office/drawing/2014/main" id="{4D6005DA-B507-4533-8208-17D4E537DF81}"/>
              </a:ext>
            </a:extLst>
          </p:cNvPr>
          <p:cNvPicPr>
            <a:picLocks noChangeAspect="1"/>
          </p:cNvPicPr>
          <p:nvPr/>
        </p:nvPicPr>
        <p:blipFill>
          <a:blip r:embed="rId3"/>
          <a:stretch>
            <a:fillRect/>
          </a:stretch>
        </p:blipFill>
        <p:spPr>
          <a:xfrm>
            <a:off x="1936537" y="4902690"/>
            <a:ext cx="2737516" cy="1708130"/>
          </a:xfrm>
          <a:prstGeom prst="rect">
            <a:avLst/>
          </a:prstGeom>
        </p:spPr>
      </p:pic>
    </p:spTree>
    <p:extLst>
      <p:ext uri="{BB962C8B-B14F-4D97-AF65-F5344CB8AC3E}">
        <p14:creationId xmlns:p14="http://schemas.microsoft.com/office/powerpoint/2010/main" val="2451579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3982757"/>
              </a:xfrm>
              <a:prstGeom prst="rect">
                <a:avLst/>
              </a:prstGeom>
            </p:spPr>
            <p:txBody>
              <a:bodyPr wrap="square" anchor="t">
                <a:spAutoFit/>
              </a:bodyPr>
              <a:lstStyle/>
              <a:p>
                <a:r>
                  <a:rPr lang="en-US" dirty="0"/>
                  <a:t>Very often in practice we deal with complicated functions of many arguments with unknown landscapes. In this case, instead of finding optimal points of the functions analytically (finding roots of derivatives) iterative optimization algorithms are used. Starting from an initial point they make steps towards the (presumed) optimal point.</a:t>
                </a:r>
              </a:p>
              <a:p>
                <a:r>
                  <a:rPr lang="en-US" dirty="0"/>
                  <a:t>This is what optimization procedure looks like: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𝑞</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𝑞</m:t>
                          </m:r>
                          <m:r>
                            <a:rPr lang="en-US" i="1">
                              <a:latin typeface="Cambria Math" panose="02040503050406030204" pitchFamily="18" charset="0"/>
                            </a:rPr>
                            <m:t>−</m:t>
                          </m:r>
                          <m:r>
                            <a:rPr lang="en-US">
                              <a:latin typeface="Cambria Math" panose="02040503050406030204" pitchFamily="18" charset="0"/>
                            </a:rPr>
                            <m:t>1</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𝑞</m:t>
                          </m:r>
                        </m:sup>
                      </m:sSup>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𝑞</m:t>
                          </m:r>
                        </m:sup>
                      </m:sSup>
                    </m:oMath>
                  </m:oMathPara>
                </a14:m>
                <a:endParaRPr lang="en-US" dirty="0"/>
              </a:p>
              <a:p>
                <a:r>
                  <a:rPr lang="en-US" dirty="0"/>
                  <a:t>where </a:t>
                </a:r>
                <a14:m>
                  <m:oMath xmlns:m="http://schemas.openxmlformats.org/officeDocument/2006/math">
                    <m:r>
                      <a:rPr lang="en-US" i="1">
                        <a:latin typeface="Cambria Math" panose="02040503050406030204" pitchFamily="18" charset="0"/>
                      </a:rPr>
                      <m:t>𝑞</m:t>
                    </m:r>
                  </m:oMath>
                </a14:m>
                <a:r>
                  <a:rPr lang="en-US" dirty="0"/>
                  <a:t> is the iteration counter,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𝑞</m:t>
                        </m:r>
                      </m:sup>
                    </m:sSup>
                  </m:oMath>
                </a14:m>
                <a:r>
                  <a:rPr lang="en-US" dirty="0"/>
                  <a:t> is a search direction on iteration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𝑞</m:t>
                    </m:r>
                  </m:oMath>
                </a14:m>
                <a:r>
                  <a:rPr lang="en-US" dirty="0"/>
                  <a:t>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𝑞</m:t>
                        </m:r>
                      </m:sup>
                    </m:sSup>
                  </m:oMath>
                </a14:m>
                <a:r>
                  <a:rPr lang="en-US" dirty="0"/>
                  <a:t> is a step size on iteration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𝑞</m:t>
                    </m:r>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0</m:t>
                        </m:r>
                      </m:sup>
                    </m:sSup>
                  </m:oMath>
                </a14:m>
                <a:r>
                  <a:rPr lang="en-US" dirty="0"/>
                  <a:t> is the starting point of the search.</a:t>
                </a:r>
              </a:p>
              <a:p>
                <a:r>
                  <a:rPr lang="en-US" dirty="0"/>
                  <a:t>According to the preceding rule the optimization procedure can be defined by two parameters: search direction (</a:t>
                </a:r>
                <a:r>
                  <a:rPr lang="en-US" i="1" dirty="0"/>
                  <a:t>S</a:t>
                </a:r>
                <a:r>
                  <a:rPr lang="en-US" dirty="0"/>
                  <a:t>) and step size (</a:t>
                </a:r>
                <a:r>
                  <a:rPr lang="en-US" i="1" dirty="0"/>
                  <a:t>α</a:t>
                </a:r>
                <a:r>
                  <a:rPr lang="en-US" dirty="0"/>
                  <a:t>). Search direction is determined according to some criteria. For a smooth function the </a:t>
                </a:r>
                <a:r>
                  <a:rPr lang="en-US" b="1" dirty="0"/>
                  <a:t>gradient </a:t>
                </a:r>
                <a:r>
                  <a:rPr lang="en-US" dirty="0"/>
                  <a:t>information can be used to determine a search direction. </a:t>
                </a:r>
              </a:p>
              <a:p>
                <a:endParaRPr lang="en-US" dirty="0"/>
              </a:p>
              <a:p>
                <a:r>
                  <a:rPr lang="en-US" dirty="0"/>
                  <a:t>Example: gradient descent algorithm</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3982757"/>
              </a:xfrm>
              <a:prstGeom prst="rect">
                <a:avLst/>
              </a:prstGeom>
              <a:blipFill>
                <a:blip r:embed="rId2"/>
                <a:stretch>
                  <a:fillRect l="-600" t="-919" b="-1531"/>
                </a:stretch>
              </a:blipFill>
            </p:spPr>
            <p:txBody>
              <a:bodyPr/>
              <a:lstStyle/>
              <a:p>
                <a:r>
                  <a:rPr lang="en-US">
                    <a:noFill/>
                  </a:rPr>
                  <a:t> </a:t>
                </a:r>
              </a:p>
            </p:txBody>
          </p:sp>
        </mc:Fallback>
      </mc:AlternateContent>
    </p:spTree>
    <p:extLst>
      <p:ext uri="{BB962C8B-B14F-4D97-AF65-F5344CB8AC3E}">
        <p14:creationId xmlns:p14="http://schemas.microsoft.com/office/powerpoint/2010/main" val="40808427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699813"/>
              </a:xfrm>
              <a:prstGeom prst="rect">
                <a:avLst/>
              </a:prstGeom>
            </p:spPr>
            <p:txBody>
              <a:bodyPr wrap="square" anchor="t">
                <a:spAutoFit/>
              </a:bodyPr>
              <a:lstStyle/>
              <a:p>
                <a:r>
                  <a:rPr lang="en-US" dirty="0">
                    <a:solidFill>
                      <a:schemeClr val="tx1"/>
                    </a:solidFill>
                    <a:latin typeface="+mj-lt"/>
                  </a:rPr>
                  <a:t>Example: </a:t>
                </a:r>
                <a:r>
                  <a:rPr lang="en-US" b="1" dirty="0">
                    <a:solidFill>
                      <a:schemeClr val="tx1"/>
                    </a:solidFill>
                    <a:latin typeface="+mj-lt"/>
                  </a:rPr>
                  <a:t>gradient descent algorithm</a:t>
                </a:r>
              </a:p>
              <a:p>
                <a:endParaRPr lang="en-US" dirty="0">
                  <a:solidFill>
                    <a:schemeClr val="tx1"/>
                  </a:solidFill>
                  <a:latin typeface="+mj-lt"/>
                </a:endParaRPr>
              </a:p>
              <a:p>
                <a:pPr>
                  <a:lnSpc>
                    <a:spcPts val="1200"/>
                  </a:lnSpc>
                  <a:spcBef>
                    <a:spcPts val="600"/>
                  </a:spcBef>
                </a:pPr>
                <a:r>
                  <a:rPr lang="en-US" dirty="0">
                    <a:solidFill>
                      <a:schemeClr val="tx1"/>
                    </a:solidFill>
                    <a:latin typeface="+mj-lt"/>
                    <a:ea typeface="Times New Roman" panose="02020603050405020304" pitchFamily="18" charset="0"/>
                  </a:rPr>
                  <a:t>We consider an optimization method that uses the gradient of the function as well as</a:t>
                </a:r>
              </a:p>
              <a:p>
                <a:pPr>
                  <a:lnSpc>
                    <a:spcPts val="1200"/>
                  </a:lnSpc>
                  <a:spcBef>
                    <a:spcPts val="600"/>
                  </a:spcBef>
                </a:pPr>
                <a:r>
                  <a:rPr lang="en-US" dirty="0">
                    <a:solidFill>
                      <a:schemeClr val="tx1"/>
                    </a:solidFill>
                    <a:latin typeface="+mj-lt"/>
                    <a:ea typeface="Times New Roman" panose="02020603050405020304" pitchFamily="18" charset="0"/>
                  </a:rPr>
                  <a:t> the function values.</a:t>
                </a:r>
              </a:p>
              <a:p>
                <a:pPr indent="164465">
                  <a:lnSpc>
                    <a:spcPts val="1200"/>
                  </a:lnSpc>
                  <a:spcBef>
                    <a:spcPts val="600"/>
                  </a:spcBef>
                </a:pPr>
                <a:r>
                  <a:rPr lang="en-US" dirty="0">
                    <a:solidFill>
                      <a:schemeClr val="tx1"/>
                    </a:solidFill>
                    <a:latin typeface="+mj-lt"/>
                    <a:ea typeface="Times New Roman" panose="02020603050405020304" pitchFamily="18" charset="0"/>
                  </a:rPr>
                  <a:t>The greatest </a:t>
                </a:r>
                <a:r>
                  <a:rPr lang="en-US" i="1" dirty="0">
                    <a:solidFill>
                      <a:schemeClr val="tx1"/>
                    </a:solidFill>
                    <a:latin typeface="+mj-lt"/>
                    <a:ea typeface="Times New Roman" panose="02020603050405020304" pitchFamily="18" charset="0"/>
                  </a:rPr>
                  <a:t>local</a:t>
                </a:r>
                <a:r>
                  <a:rPr lang="en-US" dirty="0">
                    <a:solidFill>
                      <a:schemeClr val="tx1"/>
                    </a:solidFill>
                    <a:latin typeface="+mj-lt"/>
                    <a:ea typeface="Times New Roman" panose="02020603050405020304" pitchFamily="18" charset="0"/>
                  </a:rPr>
                  <a:t> increase in the function for a given </a:t>
                </a:r>
                <a:r>
                  <a:rPr lang="en-US" i="1" dirty="0">
                    <a:solidFill>
                      <a:schemeClr val="tx1"/>
                    </a:solidFill>
                    <a:latin typeface="+mj-lt"/>
                    <a:ea typeface="Times New Roman" panose="02020603050405020304" pitchFamily="18" charset="0"/>
                  </a:rPr>
                  <a:t>small</a:t>
                </a:r>
                <a:r>
                  <a:rPr lang="en-US" dirty="0">
                    <a:solidFill>
                      <a:schemeClr val="tx1"/>
                    </a:solidFill>
                    <a:latin typeface="+mj-lt"/>
                    <a:ea typeface="Times New Roman" panose="02020603050405020304" pitchFamily="18" charset="0"/>
                  </a:rPr>
                  <a:t> step </a:t>
                </a:r>
                <a:r>
                  <a:rPr lang="en-US" i="1" dirty="0">
                    <a:solidFill>
                      <a:schemeClr val="tx1"/>
                    </a:solidFill>
                    <a:latin typeface="+mj-lt"/>
                    <a:ea typeface="Times New Roman" panose="02020603050405020304" pitchFamily="18" charset="0"/>
                  </a:rPr>
                  <a:t>h</a:t>
                </a:r>
                <a:r>
                  <a:rPr lang="en-US" dirty="0">
                    <a:solidFill>
                      <a:schemeClr val="tx1"/>
                    </a:solidFill>
                    <a:latin typeface="+mj-lt"/>
                    <a:ea typeface="Times New Roman" panose="02020603050405020304" pitchFamily="18" charset="0"/>
                  </a:rPr>
                  <a:t> occurs when </a:t>
                </a:r>
                <a:r>
                  <a:rPr lang="en-US" i="1" dirty="0">
                    <a:solidFill>
                      <a:schemeClr val="tx1"/>
                    </a:solidFill>
                    <a:latin typeface="+mj-lt"/>
                    <a:ea typeface="Times New Roman" panose="02020603050405020304" pitchFamily="18" charset="0"/>
                  </a:rPr>
                  <a:t>d</a:t>
                </a:r>
                <a:r>
                  <a:rPr lang="en-US" dirty="0">
                    <a:solidFill>
                      <a:schemeClr val="tx1"/>
                    </a:solidFill>
                    <a:latin typeface="+mj-lt"/>
                    <a:ea typeface="Times New Roman" panose="02020603050405020304" pitchFamily="18" charset="0"/>
                  </a:rPr>
                  <a:t> is</a:t>
                </a:r>
              </a:p>
              <a:p>
                <a:pPr indent="164465">
                  <a:lnSpc>
                    <a:spcPts val="1200"/>
                  </a:lnSpc>
                  <a:spcBef>
                    <a:spcPts val="600"/>
                  </a:spcBef>
                </a:pPr>
                <a:r>
                  <a:rPr lang="en-US" dirty="0">
                    <a:solidFill>
                      <a:schemeClr val="tx1"/>
                    </a:solidFill>
                    <a:latin typeface="+mj-lt"/>
                    <a:ea typeface="Times New Roman" panose="02020603050405020304" pitchFamily="18" charset="0"/>
                  </a:rPr>
                  <a:t> in the direction of </a:t>
                </a:r>
                <a14:m>
                  <m:oMath xmlns:m="http://schemas.openxmlformats.org/officeDocument/2006/math">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oMath>
                </a14:m>
                <a:r>
                  <a:rPr lang="en-US" dirty="0">
                    <a:solidFill>
                      <a:schemeClr val="tx1"/>
                    </a:solidFill>
                    <a:latin typeface="+mj-lt"/>
                    <a:ea typeface="Times New Roman" panose="02020603050405020304" pitchFamily="18" charset="0"/>
                  </a:rPr>
                  <a:t> So the direction of steepest descent is in the direction </a:t>
                </a:r>
              </a:p>
              <a:p>
                <a:pPr indent="164465">
                  <a:lnSpc>
                    <a:spcPts val="1200"/>
                  </a:lnSpc>
                  <a:spcBef>
                    <a:spcPts val="600"/>
                  </a:spcBef>
                </a:pPr>
                <a:r>
                  <a:rPr lang="en-US" dirty="0">
                    <a:solidFill>
                      <a:schemeClr val="tx1"/>
                    </a:solidFill>
                    <a:latin typeface="+mj-lt"/>
                    <a:ea typeface="Times New Roman" panose="02020603050405020304" pitchFamily="18" charset="0"/>
                  </a:rPr>
                  <a:t>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m:t>
                    </m:r>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b="1" i="1">
                            <a:solidFill>
                              <a:schemeClr val="tx1"/>
                            </a:solidFill>
                            <a:latin typeface="Cambria Math" panose="02040503050406030204" pitchFamily="18" charset="0"/>
                            <a:ea typeface="Times New Roman" panose="02020603050405020304" pitchFamily="18" charset="0"/>
                          </a:rPr>
                          <m:t>𝒙</m:t>
                        </m:r>
                      </m:e>
                    </m:d>
                  </m:oMath>
                </a14:m>
                <a:r>
                  <a:rPr lang="en-US" dirty="0">
                    <a:solidFill>
                      <a:schemeClr val="tx1"/>
                    </a:solidFill>
                    <a:latin typeface="+mj-lt"/>
                    <a:ea typeface="Times New Roman" panose="02020603050405020304" pitchFamily="18" charset="0"/>
                  </a:rPr>
                  <a:t> </a:t>
                </a:r>
              </a:p>
              <a:p>
                <a:pPr indent="164465" algn="ctr">
                  <a:lnSpc>
                    <a:spcPts val="1200"/>
                  </a:lnSpc>
                  <a:spcBef>
                    <a:spcPts val="1200"/>
                  </a:spcBef>
                  <a:spcAft>
                    <a:spcPts val="1200"/>
                  </a:spcAft>
                  <a:tabLst>
                    <a:tab pos="2286000" algn="ctr"/>
                    <a:tab pos="4572000" algn="r"/>
                  </a:tabLst>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𝑑𝑓</m:t>
                      </m:r>
                      <m:r>
                        <a:rPr lang="en-US">
                          <a:solidFill>
                            <a:schemeClr val="tx1"/>
                          </a:solidFill>
                          <a:latin typeface="Cambria Math" panose="02040503050406030204" pitchFamily="18" charset="0"/>
                          <a:ea typeface="Times New Roman" panose="02020603050405020304" pitchFamily="18" charset="0"/>
                        </a:rPr>
                        <m:t>=</m:t>
                      </m:r>
                      <m:d>
                        <m:dPr>
                          <m:begChr m:val="|"/>
                          <m:endChr m:val="|"/>
                          <m:ctrlPr>
                            <a:rPr lang="en-US" i="1">
                              <a:solidFill>
                                <a:schemeClr val="tx1"/>
                              </a:solidFill>
                              <a:latin typeface="Cambria Math" panose="02040503050406030204" pitchFamily="18" charset="0"/>
                              <a:ea typeface="Times New Roman" panose="02020603050405020304" pitchFamily="18" charset="0"/>
                            </a:rPr>
                          </m:ctrlPr>
                        </m:dPr>
                        <m:e>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m:rPr>
                                  <m:sty m:val="p"/>
                                </m:rPr>
                                <a:rPr lang="en-US">
                                  <a:solidFill>
                                    <a:schemeClr val="tx1"/>
                                  </a:solidFill>
                                  <a:latin typeface="Cambria Math" panose="02040503050406030204" pitchFamily="18" charset="0"/>
                                  <a:ea typeface="Times New Roman" panose="02020603050405020304" pitchFamily="18" charset="0"/>
                                </a:rPr>
                                <m:t>x</m:t>
                              </m:r>
                            </m:e>
                          </m:d>
                        </m:e>
                      </m:d>
                      <m:d>
                        <m:dPr>
                          <m:begChr m:val="|"/>
                          <m:endChr m:val="|"/>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𝑑</m:t>
                          </m:r>
                          <m:r>
                            <m:rPr>
                              <m:sty m:val="p"/>
                            </m:rPr>
                            <a:rPr lang="en-US">
                              <a:solidFill>
                                <a:schemeClr val="tx1"/>
                              </a:solidFill>
                              <a:latin typeface="Cambria Math" panose="02040503050406030204" pitchFamily="18" charset="0"/>
                              <a:ea typeface="Times New Roman" panose="02020603050405020304" pitchFamily="18" charset="0"/>
                            </a:rPr>
                            <m:t>x</m:t>
                          </m:r>
                        </m:e>
                      </m:d>
                      <m:r>
                        <a:rPr lang="en-US" i="1">
                          <a:solidFill>
                            <a:schemeClr val="tx1"/>
                          </a:solidFill>
                          <a:latin typeface="Cambria Math" panose="02040503050406030204" pitchFamily="18" charset="0"/>
                          <a:ea typeface="Times New Roman" panose="02020603050405020304" pitchFamily="18" charset="0"/>
                        </a:rPr>
                        <m:t>𝑐𝑜𝑠</m:t>
                      </m:r>
                      <m:r>
                        <a:rPr lang="en-US" i="1">
                          <a:solidFill>
                            <a:schemeClr val="tx1"/>
                          </a:solidFill>
                          <a:latin typeface="Cambria Math" panose="02040503050406030204" pitchFamily="18" charset="0"/>
                          <a:ea typeface="Times New Roman" panose="02020603050405020304" pitchFamily="18" charset="0"/>
                        </a:rPr>
                        <m:t>𝜃</m:t>
                      </m:r>
                    </m:oMath>
                  </m:oMathPara>
                </a14:m>
                <a:endParaRPr lang="en-US" dirty="0">
                  <a:solidFill>
                    <a:schemeClr val="tx1"/>
                  </a:solidFill>
                  <a:latin typeface="+mj-lt"/>
                  <a:ea typeface="Times New Roman" panose="02020603050405020304" pitchFamily="18" charset="0"/>
                </a:endParaRPr>
              </a:p>
              <a:p>
                <a:pPr indent="164465">
                  <a:lnSpc>
                    <a:spcPts val="1200"/>
                  </a:lnSpc>
                  <a:spcBef>
                    <a:spcPts val="600"/>
                  </a:spcBef>
                </a:pPr>
                <a:r>
                  <a:rPr lang="en-US" dirty="0">
                    <a:solidFill>
                      <a:schemeClr val="tx1"/>
                    </a:solidFill>
                    <a:latin typeface="+mj-lt"/>
                    <a:ea typeface="Times New Roman" panose="02020603050405020304" pitchFamily="18" charset="0"/>
                  </a:rPr>
                  <a:t>where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𝜃</m:t>
                    </m:r>
                  </m:oMath>
                </a14:m>
                <a:r>
                  <a:rPr lang="en-US" dirty="0">
                    <a:solidFill>
                      <a:schemeClr val="tx1"/>
                    </a:solidFill>
                    <a:latin typeface="+mj-lt"/>
                    <a:ea typeface="Times New Roman" panose="02020603050405020304" pitchFamily="18" charset="0"/>
                  </a:rPr>
                  <a:t> is the angle between </a:t>
                </a:r>
                <a14:m>
                  <m:oMath xmlns:m="http://schemas.openxmlformats.org/officeDocument/2006/math">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oMath>
                </a14:m>
                <a:r>
                  <a:rPr lang="en-US" dirty="0">
                    <a:solidFill>
                      <a:schemeClr val="tx1"/>
                    </a:solidFill>
                    <a:latin typeface="+mj-lt"/>
                    <a:ea typeface="Times New Roman" panose="02020603050405020304" pitchFamily="18" charset="0"/>
                  </a:rPr>
                  <a:t> and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 For a given magnitude of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we</a:t>
                </a:r>
              </a:p>
              <a:p>
                <a:pPr indent="164465">
                  <a:lnSpc>
                    <a:spcPts val="1200"/>
                  </a:lnSpc>
                  <a:spcBef>
                    <a:spcPts val="600"/>
                  </a:spcBef>
                </a:pPr>
                <a:r>
                  <a:rPr lang="en-US" dirty="0">
                    <a:solidFill>
                      <a:schemeClr val="tx1"/>
                    </a:solidFill>
                    <a:latin typeface="+mj-lt"/>
                    <a:ea typeface="Times New Roman" panose="02020603050405020304" pitchFamily="18" charset="0"/>
                  </a:rPr>
                  <a:t> minimize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𝑑𝑓</m:t>
                    </m:r>
                  </m:oMath>
                </a14:m>
                <a:r>
                  <a:rPr lang="en-US" dirty="0">
                    <a:solidFill>
                      <a:schemeClr val="tx1"/>
                    </a:solidFill>
                    <a:latin typeface="+mj-lt"/>
                    <a:ea typeface="Times New Roman" panose="02020603050405020304" pitchFamily="18" charset="0"/>
                  </a:rPr>
                  <a:t> by choosing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𝜃</m:t>
                    </m:r>
                  </m:oMath>
                </a14:m>
                <a:r>
                  <a:rPr lang="en-US" dirty="0">
                    <a:solidFill>
                      <a:schemeClr val="tx1"/>
                    </a:solidFill>
                    <a:latin typeface="+mj-lt"/>
                    <a:ea typeface="Times New Roman" panose="02020603050405020304" pitchFamily="18" charset="0"/>
                  </a:rPr>
                  <a:t> to be 180° so that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is in the direction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m:t>
                    </m:r>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r>
                      <a:rPr lang="en-US" i="1">
                        <a:solidFill>
                          <a:schemeClr val="tx1"/>
                        </a:solidFill>
                        <a:latin typeface="Cambria Math" panose="02040503050406030204" pitchFamily="18" charset="0"/>
                        <a:ea typeface="Times New Roman" panose="02020603050405020304" pitchFamily="18" charset="0"/>
                      </a:rPr>
                      <m:t>.</m:t>
                    </m:r>
                  </m:oMath>
                </a14:m>
                <a:r>
                  <a:rPr lang="en-US" dirty="0">
                    <a:solidFill>
                      <a:schemeClr val="tx1"/>
                    </a:solidFill>
                    <a:latin typeface="+mj-lt"/>
                    <a:ea typeface="Times New Roman" panose="02020603050405020304" pitchFamily="18" charset="0"/>
                  </a:rPr>
                  <a:t> </a:t>
                </a:r>
              </a:p>
              <a:p>
                <a:endParaRPr lang="en-US" dirty="0"/>
              </a:p>
              <a:p>
                <a:r>
                  <a:rPr lang="en-US" dirty="0"/>
                  <a:t>The gradient direction is orthogonal to the contours of the function at any point, for on a contour the function value does not change. Thus if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𝑛</m:t>
                            </m:r>
                          </m:sub>
                        </m:sSub>
                      </m:e>
                    </m:d>
                  </m:oMath>
                </a14:m>
                <a:r>
                  <a:rPr lang="en-US" dirty="0"/>
                  <a:t> is a </a:t>
                </a:r>
                <a:r>
                  <a:rPr lang="en-US" i="1" dirty="0"/>
                  <a:t>small</a:t>
                </a:r>
                <a:r>
                  <a:rPr lang="en-US" dirty="0"/>
                  <a:t> step along the contour, then</a:t>
                </a:r>
              </a:p>
              <a:p>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a:latin typeface="Cambria Math" panose="02040503050406030204" pitchFamily="18" charset="0"/>
                              </a:rPr>
                              <m:t>2</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𝑛</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𝑛</m:t>
                            </m:r>
                          </m:sub>
                        </m:sSub>
                      </m:e>
                    </m:d>
                    <m:r>
                      <a:rPr lang="en-US">
                        <a:latin typeface="Cambria Math" panose="02040503050406030204" pitchFamily="18" charset="0"/>
                      </a:rPr>
                      <m:t>=</m:t>
                    </m:r>
                    <m:r>
                      <a:rPr lang="en-US" i="1">
                        <a:latin typeface="Cambria Math" panose="02040503050406030204" pitchFamily="18" charset="0"/>
                      </a:rPr>
                      <m:t>𝑓</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oMath>
                </a14:m>
                <a:r>
                  <a:rPr lang="en-US" dirty="0"/>
                  <a:t>…,</a:t>
                </a:r>
                <a14:m>
                  <m:oMath xmlns:m="http://schemas.openxmlformats.org/officeDocument/2006/math">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𝑑𝑓</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e>
                    </m:nary>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sty m:val="p"/>
                                  </m:rPr>
                                  <a:rPr lang="en-US">
                                    <a:latin typeface="Cambria Math" panose="02040503050406030204" pitchFamily="18" charset="0"/>
                                  </a:rPr>
                                  <m:t>x</m:t>
                                </m:r>
                              </m:e>
                            </m:d>
                          </m:e>
                        </m:d>
                      </m:e>
                      <m:sup>
                        <m:r>
                          <a:rPr lang="en-US" i="1">
                            <a:latin typeface="Cambria Math" panose="02040503050406030204" pitchFamily="18" charset="0"/>
                          </a:rPr>
                          <m:t>𝑇</m:t>
                        </m:r>
                      </m:sup>
                    </m:sSup>
                    <m:r>
                      <a:rPr lang="en-US" i="1">
                        <a:latin typeface="Cambria Math" panose="02040503050406030204" pitchFamily="18" charset="0"/>
                      </a:rPr>
                      <m:t> </m:t>
                    </m:r>
                    <m:r>
                      <m:rPr>
                        <m:sty m:val="p"/>
                      </m:rPr>
                      <a:rPr lang="en-US">
                        <a:latin typeface="Cambria Math" panose="02040503050406030204" pitchFamily="18" charset="0"/>
                      </a:rPr>
                      <m:t>d</m:t>
                    </m:r>
                    <m:r>
                      <a:rPr lang="en-US">
                        <a:latin typeface="Cambria Math" panose="02040503050406030204" pitchFamily="18" charset="0"/>
                      </a:rPr>
                      <m:t>=0</m:t>
                    </m:r>
                  </m:oMath>
                </a14:m>
                <a:r>
                  <a:rPr lang="en-US" dirty="0"/>
                  <a:t> </a:t>
                </a:r>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4699813"/>
              </a:xfrm>
              <a:prstGeom prst="rect">
                <a:avLst/>
              </a:prstGeom>
              <a:blipFill>
                <a:blip r:embed="rId2"/>
                <a:stretch>
                  <a:fillRect l="-600" t="-778" b="-5318"/>
                </a:stretch>
              </a:blipFill>
            </p:spPr>
            <p:txBody>
              <a:bodyPr/>
              <a:lstStyle/>
              <a:p>
                <a:r>
                  <a:rPr lang="en-US">
                    <a:noFill/>
                  </a:rPr>
                  <a:t> </a:t>
                </a:r>
              </a:p>
            </p:txBody>
          </p:sp>
        </mc:Fallback>
      </mc:AlternateContent>
    </p:spTree>
    <p:extLst>
      <p:ext uri="{BB962C8B-B14F-4D97-AF65-F5344CB8AC3E}">
        <p14:creationId xmlns:p14="http://schemas.microsoft.com/office/powerpoint/2010/main" val="286435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3970318"/>
              </a:xfrm>
              <a:prstGeom prst="rect">
                <a:avLst/>
              </a:prstGeom>
            </p:spPr>
            <p:txBody>
              <a:bodyPr wrap="square" anchor="t">
                <a:spAutoFit/>
              </a:bodyPr>
              <a:lstStyle/>
              <a:p>
                <a:r>
                  <a:rPr lang="en-US" dirty="0"/>
                  <a:t>The method of steepest descent seeks to exploit this property of the gradient direction. If we are at the point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any stage of the process we search for the function minimum along the direction  </a:t>
                </a:r>
                <a14:m>
                  <m:oMath xmlns:m="http://schemas.openxmlformats.org/officeDocument/2006/math">
                    <m:r>
                      <a:rPr lang="en-US" b="1" i="1">
                        <a:latin typeface="Cambria Math" panose="02040503050406030204" pitchFamily="18" charset="0"/>
                      </a:rPr>
                      <m:t>−</m:t>
                    </m:r>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a14:m>
                <a:r>
                  <a:rPr lang="en-US" dirty="0"/>
                  <a:t>. The method is an iterative process. At stage </a:t>
                </a:r>
                <a:r>
                  <a:rPr lang="en-US" i="1" dirty="0" err="1"/>
                  <a:t>i</a:t>
                </a:r>
                <a:r>
                  <a:rPr lang="en-US" dirty="0"/>
                  <a:t> we have an approximation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for the minimum point. Our next approximation is</a:t>
                </a:r>
              </a:p>
              <a:p>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e>
                    </m:d>
                  </m:oMath>
                </a14:m>
                <a:r>
                  <a:rPr lang="en-US" dirty="0"/>
                  <a:t>                                                  </a:t>
                </a:r>
              </a:p>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oMath>
                </a14:m>
                <a:r>
                  <a:rPr lang="en-US" dirty="0"/>
                  <a:t> is the value of </a:t>
                </a:r>
                <a14:m>
                  <m:oMath xmlns:m="http://schemas.openxmlformats.org/officeDocument/2006/math">
                    <m:r>
                      <a:rPr lang="en-US" i="1">
                        <a:latin typeface="Cambria Math" panose="02040503050406030204" pitchFamily="18" charset="0"/>
                      </a:rPr>
                      <m:t>𝜆</m:t>
                    </m:r>
                  </m:oMath>
                </a14:m>
                <a:r>
                  <a:rPr lang="en-US" dirty="0"/>
                  <a:t> that minimizes</a:t>
                </a:r>
              </a:p>
              <a:p>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𝜆</m:t>
                        </m:r>
                      </m:e>
                    </m:d>
                    <m:r>
                      <a:rPr lang="en-US" i="1">
                        <a:latin typeface="Cambria Math" panose="02040503050406030204" pitchFamily="18" charset="0"/>
                      </a:rPr>
                      <m:t>=</m:t>
                    </m:r>
                    <m:r>
                      <a:rPr lang="en-US" i="1">
                        <a:latin typeface="Cambria Math" panose="02040503050406030204" pitchFamily="18" charset="0"/>
                      </a:rPr>
                      <m:t>𝑓</m:t>
                    </m:r>
                    <m:d>
                      <m:dPr>
                        <m:begChr m:val="["/>
                        <m:endChr m:val="]"/>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e>
                        </m:d>
                      </m:e>
                    </m:d>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oMath>
                </a14:m>
                <a:r>
                  <a:rPr lang="en-US" dirty="0"/>
                  <a:t> can be found by using one of the univariate searches such as the golden section search.</a:t>
                </a:r>
              </a:p>
              <a:p>
                <a:endParaRPr lang="en-US" dirty="0"/>
              </a:p>
              <a:p>
                <a:r>
                  <a:rPr lang="en-US" dirty="0"/>
                  <a:t>                                                                                            </a:t>
                </a:r>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3970318"/>
              </a:xfrm>
              <a:prstGeom prst="rect">
                <a:avLst/>
              </a:prstGeom>
              <a:blipFill>
                <a:blip r:embed="rId2"/>
                <a:stretch>
                  <a:fillRect l="-600" t="-922"/>
                </a:stretch>
              </a:blipFill>
            </p:spPr>
            <p:txBody>
              <a:bodyPr/>
              <a:lstStyle/>
              <a:p>
                <a:r>
                  <a:rPr lang="en-US">
                    <a:noFill/>
                  </a:rPr>
                  <a:t> </a:t>
                </a:r>
              </a:p>
            </p:txBody>
          </p:sp>
        </mc:Fallback>
      </mc:AlternateContent>
    </p:spTree>
    <p:extLst>
      <p:ext uri="{BB962C8B-B14F-4D97-AF65-F5344CB8AC3E}">
        <p14:creationId xmlns:p14="http://schemas.microsoft.com/office/powerpoint/2010/main" val="3229650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1200329"/>
          </a:xfrm>
          <a:prstGeom prst="rect">
            <a:avLst/>
          </a:prstGeom>
        </p:spPr>
        <p:txBody>
          <a:bodyPr wrap="square" anchor="t">
            <a:spAutoFit/>
          </a:bodyPr>
          <a:lstStyle/>
          <a:p>
            <a:endParaRPr lang="en-US" dirty="0"/>
          </a:p>
          <a:p>
            <a:r>
              <a:rPr lang="en-US" dirty="0"/>
              <a:t>                                                                                            </a:t>
            </a:r>
          </a:p>
          <a:p>
            <a:endParaRPr lang="en-US" dirty="0"/>
          </a:p>
          <a:p>
            <a:endParaRPr lang="en-US" dirty="0"/>
          </a:p>
        </p:txBody>
      </p:sp>
      <p:grpSp>
        <p:nvGrpSpPr>
          <p:cNvPr id="5" name="Canvas 1">
            <a:extLst>
              <a:ext uri="{FF2B5EF4-FFF2-40B4-BE49-F238E27FC236}">
                <a16:creationId xmlns:a16="http://schemas.microsoft.com/office/drawing/2014/main" id="{45BD0F7F-8C7E-4695-BD41-E150D684D70A}"/>
              </a:ext>
            </a:extLst>
          </p:cNvPr>
          <p:cNvGrpSpPr/>
          <p:nvPr/>
        </p:nvGrpSpPr>
        <p:grpSpPr>
          <a:xfrm>
            <a:off x="2059849" y="1540465"/>
            <a:ext cx="4545330" cy="5213985"/>
            <a:chOff x="0" y="0"/>
            <a:chExt cx="4545330" cy="5213985"/>
          </a:xfrm>
        </p:grpSpPr>
        <p:sp>
          <p:nvSpPr>
            <p:cNvPr id="6" name="Rectangle 5">
              <a:extLst>
                <a:ext uri="{FF2B5EF4-FFF2-40B4-BE49-F238E27FC236}">
                  <a16:creationId xmlns:a16="http://schemas.microsoft.com/office/drawing/2014/main" id="{DA7B5459-F5CA-482B-9523-239113D05AF6}"/>
                </a:ext>
              </a:extLst>
            </p:cNvPr>
            <p:cNvSpPr/>
            <p:nvPr/>
          </p:nvSpPr>
          <p:spPr>
            <a:xfrm>
              <a:off x="0" y="0"/>
              <a:ext cx="4545330" cy="5213985"/>
            </a:xfrm>
            <a:prstGeom prst="rect">
              <a:avLst/>
            </a:prstGeom>
          </p:spPr>
        </p:sp>
        <p:grpSp>
          <p:nvGrpSpPr>
            <p:cNvPr id="7" name="Group 6">
              <a:extLst>
                <a:ext uri="{FF2B5EF4-FFF2-40B4-BE49-F238E27FC236}">
                  <a16:creationId xmlns:a16="http://schemas.microsoft.com/office/drawing/2014/main" id="{01EE2FCE-D163-4B35-96E8-68D406DC844E}"/>
                </a:ext>
              </a:extLst>
            </p:cNvPr>
            <p:cNvGrpSpPr/>
            <p:nvPr/>
          </p:nvGrpSpPr>
          <p:grpSpPr>
            <a:xfrm>
              <a:off x="500839" y="68580"/>
              <a:ext cx="4016549" cy="4927971"/>
              <a:chOff x="897079" y="1645920"/>
              <a:chExt cx="4016549" cy="4927971"/>
            </a:xfrm>
          </p:grpSpPr>
          <mc:AlternateContent xmlns:mc="http://schemas.openxmlformats.org/markup-compatibility/2006" xmlns:a14="http://schemas.microsoft.com/office/drawing/2010/main">
            <mc:Choice Requires="a14">
              <p:sp>
                <p:nvSpPr>
                  <p:cNvPr id="8" name="Text Box 2">
                    <a:extLst>
                      <a:ext uri="{FF2B5EF4-FFF2-40B4-BE49-F238E27FC236}">
                        <a16:creationId xmlns:a16="http://schemas.microsoft.com/office/drawing/2014/main" id="{D08D6A64-425D-4B66-B9D3-2BEA98B01F52}"/>
                      </a:ext>
                    </a:extLst>
                  </p:cNvPr>
                  <p:cNvSpPr txBox="1">
                    <a:spLocks noChangeArrowheads="1"/>
                  </p:cNvSpPr>
                  <p:nvPr/>
                </p:nvSpPr>
                <p:spPr bwMode="auto">
                  <a:xfrm>
                    <a:off x="950516" y="3778720"/>
                    <a:ext cx="1310004" cy="38925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8" name="Text Box 2">
                    <a:extLst>
                      <a:ext uri="{FF2B5EF4-FFF2-40B4-BE49-F238E27FC236}">
                        <a16:creationId xmlns:a16="http://schemas.microsoft.com/office/drawing/2014/main" id="{D08D6A64-425D-4B66-B9D3-2BEA98B01F52}"/>
                      </a:ext>
                    </a:extLst>
                  </p:cNvPr>
                  <p:cNvSpPr txBox="1">
                    <a:spLocks noRot="1" noChangeAspect="1" noMove="1" noResize="1" noEditPoints="1" noAdjustHandles="1" noChangeArrowheads="1" noChangeShapeType="1" noTextEdit="1"/>
                  </p:cNvSpPr>
                  <p:nvPr/>
                </p:nvSpPr>
                <p:spPr bwMode="auto">
                  <a:xfrm>
                    <a:off x="950516" y="3778720"/>
                    <a:ext cx="1310004" cy="389254"/>
                  </a:xfrm>
                  <a:prstGeom prst="rect">
                    <a:avLst/>
                  </a:prstGeom>
                  <a:blipFill>
                    <a:blip r:embed="rId2"/>
                    <a:stretch>
                      <a:fillRect t="-1563"/>
                    </a:stretch>
                  </a:blipFill>
                  <a:ln w="9525">
                    <a:noFill/>
                    <a:miter lim="800000"/>
                    <a:headEnd/>
                    <a:tailEnd/>
                  </a:ln>
                </p:spPr>
                <p:txBody>
                  <a:bodyPr/>
                  <a:lstStyle/>
                  <a:p>
                    <a:r>
                      <a:rPr lang="en-US">
                        <a:noFill/>
                      </a:rPr>
                      <a:t> </a:t>
                    </a:r>
                  </a:p>
                </p:txBody>
              </p:sp>
            </mc:Fallback>
          </mc:AlternateContent>
          <p:sp>
            <p:nvSpPr>
              <p:cNvPr id="9" name="Text Box 2">
                <a:extLst>
                  <a:ext uri="{FF2B5EF4-FFF2-40B4-BE49-F238E27FC236}">
                    <a16:creationId xmlns:a16="http://schemas.microsoft.com/office/drawing/2014/main" id="{80ACF0BA-1F6C-4A89-9D42-DE3411FFB6AD}"/>
                  </a:ext>
                </a:extLst>
              </p:cNvPr>
              <p:cNvSpPr txBox="1">
                <a:spLocks noChangeArrowheads="1"/>
              </p:cNvSpPr>
              <p:nvPr/>
            </p:nvSpPr>
            <p:spPr bwMode="auto">
              <a:xfrm>
                <a:off x="3538197" y="6219645"/>
                <a:ext cx="501649" cy="331554"/>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5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Stop </a:t>
                </a:r>
              </a:p>
            </p:txBody>
          </p:sp>
          <p:sp>
            <p:nvSpPr>
              <p:cNvPr id="10" name="Text Box 2">
                <a:extLst>
                  <a:ext uri="{FF2B5EF4-FFF2-40B4-BE49-F238E27FC236}">
                    <a16:creationId xmlns:a16="http://schemas.microsoft.com/office/drawing/2014/main" id="{F21F3302-BCF4-4CCA-B5BA-5C24FC7B11E7}"/>
                  </a:ext>
                </a:extLst>
              </p:cNvPr>
              <p:cNvSpPr txBox="1">
                <a:spLocks noChangeArrowheads="1"/>
              </p:cNvSpPr>
              <p:nvPr/>
            </p:nvSpPr>
            <p:spPr bwMode="auto">
              <a:xfrm>
                <a:off x="3395448" y="5146041"/>
                <a:ext cx="530098" cy="3429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Yes</a:t>
                </a:r>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11" name="Text Box 2">
                <a:extLst>
                  <a:ext uri="{FF2B5EF4-FFF2-40B4-BE49-F238E27FC236}">
                    <a16:creationId xmlns:a16="http://schemas.microsoft.com/office/drawing/2014/main" id="{D47D4EE3-1A3D-4AC1-B0B0-1F72EEF8D5DD}"/>
                  </a:ext>
                </a:extLst>
              </p:cNvPr>
              <p:cNvSpPr txBox="1">
                <a:spLocks noChangeArrowheads="1"/>
              </p:cNvSpPr>
              <p:nvPr/>
            </p:nvSpPr>
            <p:spPr bwMode="auto">
              <a:xfrm>
                <a:off x="2215231" y="4484421"/>
                <a:ext cx="457199" cy="3860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No </a:t>
                </a:r>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6D7BD61C-9B4E-4773-942D-65924E2E1A23}"/>
                  </a:ext>
                </a:extLst>
              </p:cNvPr>
              <p:cNvSpPr/>
              <p:nvPr/>
            </p:nvSpPr>
            <p:spPr>
              <a:xfrm>
                <a:off x="2622530" y="5417644"/>
                <a:ext cx="2284981"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a:extLst>
                  <a:ext uri="{FF2B5EF4-FFF2-40B4-BE49-F238E27FC236}">
                    <a16:creationId xmlns:a16="http://schemas.microsoft.com/office/drawing/2014/main" id="{8F48E806-27FD-4472-8BB8-04DA32AE51B1}"/>
                  </a:ext>
                </a:extLst>
              </p:cNvPr>
              <p:cNvCxnSpPr>
                <a:endCxn id="33" idx="0"/>
              </p:cNvCxnSpPr>
              <p:nvPr/>
            </p:nvCxnSpPr>
            <p:spPr>
              <a:xfrm flipH="1">
                <a:off x="1475083" y="2557305"/>
                <a:ext cx="2025" cy="1150899"/>
              </a:xfrm>
              <a:prstGeom prst="line">
                <a:avLst/>
              </a:prstGeom>
              <a:noFill/>
              <a:ln w="635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4" name="Text Box 2">
                    <a:extLst>
                      <a:ext uri="{FF2B5EF4-FFF2-40B4-BE49-F238E27FC236}">
                        <a16:creationId xmlns:a16="http://schemas.microsoft.com/office/drawing/2014/main" id="{61D8E0F1-9DFE-4962-A2AB-AA2C3CB2A09D}"/>
                      </a:ext>
                    </a:extLst>
                  </p:cNvPr>
                  <p:cNvSpPr txBox="1">
                    <a:spLocks noChangeArrowheads="1"/>
                  </p:cNvSpPr>
                  <p:nvPr/>
                </p:nvSpPr>
                <p:spPr bwMode="auto">
                  <a:xfrm>
                    <a:off x="2800910" y="5488940"/>
                    <a:ext cx="1828355" cy="38608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sSup>
                              <m:sSup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p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p>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up>
                            </m:sSup>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4" name="Text Box 2">
                    <a:extLst>
                      <a:ext uri="{FF2B5EF4-FFF2-40B4-BE49-F238E27FC236}">
                        <a16:creationId xmlns:a16="http://schemas.microsoft.com/office/drawing/2014/main" id="{61D8E0F1-9DFE-4962-A2AB-AA2C3CB2A09D}"/>
                      </a:ext>
                    </a:extLst>
                  </p:cNvPr>
                  <p:cNvSpPr txBox="1">
                    <a:spLocks noRot="1" noChangeAspect="1" noMove="1" noResize="1" noEditPoints="1" noAdjustHandles="1" noChangeArrowheads="1" noChangeShapeType="1" noTextEdit="1"/>
                  </p:cNvSpPr>
                  <p:nvPr/>
                </p:nvSpPr>
                <p:spPr bwMode="auto">
                  <a:xfrm>
                    <a:off x="2800910" y="5488940"/>
                    <a:ext cx="1828355" cy="386080"/>
                  </a:xfrm>
                  <a:prstGeom prst="rect">
                    <a:avLst/>
                  </a:prstGeom>
                  <a:blipFill>
                    <a:blip r:embed="rId3"/>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Box 2">
                    <a:extLst>
                      <a:ext uri="{FF2B5EF4-FFF2-40B4-BE49-F238E27FC236}">
                        <a16:creationId xmlns:a16="http://schemas.microsoft.com/office/drawing/2014/main" id="{DBD883E3-494D-4E6B-894E-0EC537438AC6}"/>
                      </a:ext>
                    </a:extLst>
                  </p:cNvPr>
                  <p:cNvSpPr txBox="1">
                    <a:spLocks noChangeArrowheads="1"/>
                  </p:cNvSpPr>
                  <p:nvPr/>
                </p:nvSpPr>
                <p:spPr bwMode="auto">
                  <a:xfrm>
                    <a:off x="2940676" y="4578051"/>
                    <a:ext cx="1707301" cy="4589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is</a:t>
                    </a: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100" b="1"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r>
                          <a:rPr kumimoji="0" lang="en-US" sz="1100" b="0" i="0"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the optimum?</a:t>
                    </a:r>
                  </a:p>
                </p:txBody>
              </p:sp>
            </mc:Choice>
            <mc:Fallback xmlns="">
              <p:sp>
                <p:nvSpPr>
                  <p:cNvPr id="15" name="Text Box 2">
                    <a:extLst>
                      <a:ext uri="{FF2B5EF4-FFF2-40B4-BE49-F238E27FC236}">
                        <a16:creationId xmlns:a16="http://schemas.microsoft.com/office/drawing/2014/main" id="{DBD883E3-494D-4E6B-894E-0EC537438AC6}"/>
                      </a:ext>
                    </a:extLst>
                  </p:cNvPr>
                  <p:cNvSpPr txBox="1">
                    <a:spLocks noRot="1" noChangeAspect="1" noMove="1" noResize="1" noEditPoints="1" noAdjustHandles="1" noChangeArrowheads="1" noChangeShapeType="1" noTextEdit="1"/>
                  </p:cNvSpPr>
                  <p:nvPr/>
                </p:nvSpPr>
                <p:spPr bwMode="auto">
                  <a:xfrm>
                    <a:off x="2940676" y="4578051"/>
                    <a:ext cx="1707301" cy="458925"/>
                  </a:xfrm>
                  <a:prstGeom prst="rect">
                    <a:avLst/>
                  </a:prstGeom>
                  <a:blipFill>
                    <a:blip r:embed="rId4"/>
                    <a:stretch>
                      <a:fillRect t="-133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Box 2">
                    <a:extLst>
                      <a:ext uri="{FF2B5EF4-FFF2-40B4-BE49-F238E27FC236}">
                        <a16:creationId xmlns:a16="http://schemas.microsoft.com/office/drawing/2014/main" id="{220DA1DE-4F67-4158-A596-D7D176CCAF44}"/>
                      </a:ext>
                    </a:extLst>
                  </p:cNvPr>
                  <p:cNvSpPr txBox="1">
                    <a:spLocks noChangeArrowheads="1"/>
                  </p:cNvSpPr>
                  <p:nvPr/>
                </p:nvSpPr>
                <p:spPr bwMode="auto">
                  <a:xfrm>
                    <a:off x="2800911" y="3694945"/>
                    <a:ext cx="1774510" cy="4572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457200" marR="0" lvl="0" indent="-45720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2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16" name="Text Box 2">
                    <a:extLst>
                      <a:ext uri="{FF2B5EF4-FFF2-40B4-BE49-F238E27FC236}">
                        <a16:creationId xmlns:a16="http://schemas.microsoft.com/office/drawing/2014/main" id="{220DA1DE-4F67-4158-A596-D7D176CCAF44}"/>
                      </a:ext>
                    </a:extLst>
                  </p:cNvPr>
                  <p:cNvSpPr txBox="1">
                    <a:spLocks noRot="1" noChangeAspect="1" noMove="1" noResize="1" noEditPoints="1" noAdjustHandles="1" noChangeArrowheads="1" noChangeShapeType="1" noTextEdit="1"/>
                  </p:cNvSpPr>
                  <p:nvPr/>
                </p:nvSpPr>
                <p:spPr bwMode="auto">
                  <a:xfrm>
                    <a:off x="2800911" y="3694945"/>
                    <a:ext cx="1774510" cy="457200"/>
                  </a:xfrm>
                  <a:prstGeom prst="rect">
                    <a:avLst/>
                  </a:prstGeom>
                  <a:blipFill>
                    <a:blip r:embed="rId5"/>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2">
                    <a:extLst>
                      <a:ext uri="{FF2B5EF4-FFF2-40B4-BE49-F238E27FC236}">
                        <a16:creationId xmlns:a16="http://schemas.microsoft.com/office/drawing/2014/main" id="{FA111FE1-9E97-46C8-AA54-E770F55C8369}"/>
                      </a:ext>
                    </a:extLst>
                  </p:cNvPr>
                  <p:cNvSpPr txBox="1">
                    <a:spLocks noChangeArrowheads="1"/>
                  </p:cNvSpPr>
                  <p:nvPr/>
                </p:nvSpPr>
                <p:spPr bwMode="auto">
                  <a:xfrm>
                    <a:off x="2851915" y="3017520"/>
                    <a:ext cx="1826967" cy="4572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Find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to minimize             </a:t>
                    </a:r>
                    <a14:m>
                      <m:oMath xmlns:m="http://schemas.openxmlformats.org/officeDocument/2006/math">
                        <m:r>
                          <a:rPr kumimoji="0" lang="en-US" sz="120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𝒇</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2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a:p>
                    <a:pPr marL="800100" marR="0" lvl="0" indent="-800100"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17" name="Text Box 2">
                    <a:extLst>
                      <a:ext uri="{FF2B5EF4-FFF2-40B4-BE49-F238E27FC236}">
                        <a16:creationId xmlns:a16="http://schemas.microsoft.com/office/drawing/2014/main" id="{FA111FE1-9E97-46C8-AA54-E770F55C8369}"/>
                      </a:ext>
                    </a:extLst>
                  </p:cNvPr>
                  <p:cNvSpPr txBox="1">
                    <a:spLocks noRot="1" noChangeAspect="1" noMove="1" noResize="1" noEditPoints="1" noAdjustHandles="1" noChangeArrowheads="1" noChangeShapeType="1" noTextEdit="1"/>
                  </p:cNvSpPr>
                  <p:nvPr/>
                </p:nvSpPr>
                <p:spPr bwMode="auto">
                  <a:xfrm>
                    <a:off x="2851915" y="3017520"/>
                    <a:ext cx="1826967" cy="457200"/>
                  </a:xfrm>
                  <a:prstGeom prst="rect">
                    <a:avLst/>
                  </a:prstGeom>
                  <a:blipFill>
                    <a:blip r:embed="rId6"/>
                    <a:stretch>
                      <a:fillRect t="-1333" r="-22074" b="-4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Box 2">
                    <a:extLst>
                      <a:ext uri="{FF2B5EF4-FFF2-40B4-BE49-F238E27FC236}">
                        <a16:creationId xmlns:a16="http://schemas.microsoft.com/office/drawing/2014/main" id="{A41EBD72-97AB-4C9C-B6D0-7398F0127538}"/>
                      </a:ext>
                    </a:extLst>
                  </p:cNvPr>
                  <p:cNvSpPr txBox="1">
                    <a:spLocks noChangeArrowheads="1"/>
                  </p:cNvSpPr>
                  <p:nvPr/>
                </p:nvSpPr>
                <p:spPr bwMode="auto">
                  <a:xfrm>
                    <a:off x="2672430" y="2447820"/>
                    <a:ext cx="1987538" cy="47037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𝑓</m:t>
                        </m:r>
                        <m:d>
                          <m:dPr>
                            <m:ctrlPr>
                              <a:rPr kumimoji="0" lang="en-US" sz="105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dPr>
                          <m:e>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e>
                        </m:d>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8" name="Text Box 2">
                    <a:extLst>
                      <a:ext uri="{FF2B5EF4-FFF2-40B4-BE49-F238E27FC236}">
                        <a16:creationId xmlns:a16="http://schemas.microsoft.com/office/drawing/2014/main" id="{A41EBD72-97AB-4C9C-B6D0-7398F0127538}"/>
                      </a:ext>
                    </a:extLst>
                  </p:cNvPr>
                  <p:cNvSpPr txBox="1">
                    <a:spLocks noRot="1" noChangeAspect="1" noMove="1" noResize="1" noEditPoints="1" noAdjustHandles="1" noChangeArrowheads="1" noChangeShapeType="1" noTextEdit="1"/>
                  </p:cNvSpPr>
                  <p:nvPr/>
                </p:nvSpPr>
                <p:spPr bwMode="auto">
                  <a:xfrm>
                    <a:off x="2672430" y="2447820"/>
                    <a:ext cx="1987538" cy="470379"/>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Box 2">
                    <a:extLst>
                      <a:ext uri="{FF2B5EF4-FFF2-40B4-BE49-F238E27FC236}">
                        <a16:creationId xmlns:a16="http://schemas.microsoft.com/office/drawing/2014/main" id="{705A9DC5-FD5D-43AE-A56D-75B4F393AE63}"/>
                      </a:ext>
                    </a:extLst>
                  </p:cNvPr>
                  <p:cNvSpPr txBox="1">
                    <a:spLocks noChangeArrowheads="1"/>
                  </p:cNvSpPr>
                  <p:nvPr/>
                </p:nvSpPr>
                <p:spPr bwMode="auto">
                  <a:xfrm>
                    <a:off x="2893231" y="1670879"/>
                    <a:ext cx="1654174" cy="55625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Start with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𝟎</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9" name="Text Box 2">
                    <a:extLst>
                      <a:ext uri="{FF2B5EF4-FFF2-40B4-BE49-F238E27FC236}">
                        <a16:creationId xmlns:a16="http://schemas.microsoft.com/office/drawing/2014/main" id="{705A9DC5-FD5D-43AE-A56D-75B4F393AE63}"/>
                      </a:ext>
                    </a:extLst>
                  </p:cNvPr>
                  <p:cNvSpPr txBox="1">
                    <a:spLocks noRot="1" noChangeAspect="1" noMove="1" noResize="1" noEditPoints="1" noAdjustHandles="1" noChangeArrowheads="1" noChangeShapeType="1" noTextEdit="1"/>
                  </p:cNvSpPr>
                  <p:nvPr/>
                </p:nvSpPr>
                <p:spPr bwMode="auto">
                  <a:xfrm>
                    <a:off x="2893231" y="1670879"/>
                    <a:ext cx="1654174" cy="556259"/>
                  </a:xfrm>
                  <a:prstGeom prst="rect">
                    <a:avLst/>
                  </a:prstGeom>
                  <a:blipFill>
                    <a:blip r:embed="rId8"/>
                    <a:stretch>
                      <a:fillRect r="-17343"/>
                    </a:stretch>
                  </a:blipFill>
                  <a:ln w="9525">
                    <a:noFill/>
                    <a:miter lim="800000"/>
                    <a:headEnd/>
                    <a:tailEnd/>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5440A86-3CC3-4AC9-A97D-4E1E55C3B422}"/>
                  </a:ext>
                </a:extLst>
              </p:cNvPr>
              <p:cNvSpPr/>
              <p:nvPr/>
            </p:nvSpPr>
            <p:spPr>
              <a:xfrm>
                <a:off x="2627399" y="3703320"/>
                <a:ext cx="2286229"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Rectangle 20">
                <a:extLst>
                  <a:ext uri="{FF2B5EF4-FFF2-40B4-BE49-F238E27FC236}">
                    <a16:creationId xmlns:a16="http://schemas.microsoft.com/office/drawing/2014/main" id="{415DE16B-604A-411B-898D-45B6FCDAC15F}"/>
                  </a:ext>
                </a:extLst>
              </p:cNvPr>
              <p:cNvSpPr/>
              <p:nvPr/>
            </p:nvSpPr>
            <p:spPr>
              <a:xfrm>
                <a:off x="2627169" y="3017520"/>
                <a:ext cx="2285491"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a:extLst>
                  <a:ext uri="{FF2B5EF4-FFF2-40B4-BE49-F238E27FC236}">
                    <a16:creationId xmlns:a16="http://schemas.microsoft.com/office/drawing/2014/main" id="{AAA78F60-17AF-4C01-BA10-7F73C712755C}"/>
                  </a:ext>
                </a:extLst>
              </p:cNvPr>
              <p:cNvSpPr/>
              <p:nvPr/>
            </p:nvSpPr>
            <p:spPr>
              <a:xfrm>
                <a:off x="2626940" y="2331720"/>
                <a:ext cx="2286204"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2B3BC0E4-CF3A-4D02-8DF4-CDEFC2806946}"/>
                  </a:ext>
                </a:extLst>
              </p:cNvPr>
              <p:cNvSpPr/>
              <p:nvPr/>
            </p:nvSpPr>
            <p:spPr>
              <a:xfrm>
                <a:off x="2627170" y="1645920"/>
                <a:ext cx="2285490"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lowchart: Decision 23">
                <a:extLst>
                  <a:ext uri="{FF2B5EF4-FFF2-40B4-BE49-F238E27FC236}">
                    <a16:creationId xmlns:a16="http://schemas.microsoft.com/office/drawing/2014/main" id="{AB3D8920-8EF4-4FBC-A745-A664D0D30A31}"/>
                  </a:ext>
                </a:extLst>
              </p:cNvPr>
              <p:cNvSpPr/>
              <p:nvPr/>
            </p:nvSpPr>
            <p:spPr>
              <a:xfrm>
                <a:off x="2624000" y="4389120"/>
                <a:ext cx="2287945" cy="708242"/>
              </a:xfrm>
              <a:prstGeom prst="flowChartDecision">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5" name="Straight Arrow Connector 24">
                <a:extLst>
                  <a:ext uri="{FF2B5EF4-FFF2-40B4-BE49-F238E27FC236}">
                    <a16:creationId xmlns:a16="http://schemas.microsoft.com/office/drawing/2014/main" id="{BBEBB0AD-68EF-40D8-A538-71DBA9FECEF0}"/>
                  </a:ext>
                </a:extLst>
              </p:cNvPr>
              <p:cNvCxnSpPr/>
              <p:nvPr/>
            </p:nvCxnSpPr>
            <p:spPr>
              <a:xfrm>
                <a:off x="3769435" y="5097362"/>
                <a:ext cx="1" cy="320458"/>
              </a:xfrm>
              <a:prstGeom prst="straightConnector1">
                <a:avLst/>
              </a:prstGeom>
              <a:noFill/>
              <a:ln w="6350" cap="flat" cmpd="sng" algn="ctr">
                <a:solidFill>
                  <a:sysClr val="windowText" lastClr="000000"/>
                </a:solidFill>
                <a:prstDash val="solid"/>
                <a:miter lim="800000"/>
                <a:tailEnd type="triangle"/>
              </a:ln>
              <a:effectLst/>
            </p:spPr>
          </p:cxnSp>
          <p:cxnSp>
            <p:nvCxnSpPr>
              <p:cNvPr id="26" name="Straight Arrow Connector 25">
                <a:extLst>
                  <a:ext uri="{FF2B5EF4-FFF2-40B4-BE49-F238E27FC236}">
                    <a16:creationId xmlns:a16="http://schemas.microsoft.com/office/drawing/2014/main" id="{53BEB8F7-38BA-457A-ABD0-69B4A1E06CDA}"/>
                  </a:ext>
                </a:extLst>
              </p:cNvPr>
              <p:cNvCxnSpPr/>
              <p:nvPr/>
            </p:nvCxnSpPr>
            <p:spPr>
              <a:xfrm>
                <a:off x="3778556" y="4156075"/>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7" name="Straight Arrow Connector 26">
                <a:extLst>
                  <a:ext uri="{FF2B5EF4-FFF2-40B4-BE49-F238E27FC236}">
                    <a16:creationId xmlns:a16="http://schemas.microsoft.com/office/drawing/2014/main" id="{2D2EA9ED-1B77-4558-A33B-F83B51A0B47F}"/>
                  </a:ext>
                </a:extLst>
              </p:cNvPr>
              <p:cNvCxnSpPr/>
              <p:nvPr/>
            </p:nvCxnSpPr>
            <p:spPr>
              <a:xfrm>
                <a:off x="3778556" y="34747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AF667E-2358-4254-B1D4-7ECD98D81D3C}"/>
                  </a:ext>
                </a:extLst>
              </p:cNvPr>
              <p:cNvCxnSpPr/>
              <p:nvPr/>
            </p:nvCxnSpPr>
            <p:spPr>
              <a:xfrm>
                <a:off x="3778556" y="27889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9" name="Straight Arrow Connector 28">
                <a:extLst>
                  <a:ext uri="{FF2B5EF4-FFF2-40B4-BE49-F238E27FC236}">
                    <a16:creationId xmlns:a16="http://schemas.microsoft.com/office/drawing/2014/main" id="{801D2965-AAF6-4102-BBB3-27489B0ACF95}"/>
                  </a:ext>
                </a:extLst>
              </p:cNvPr>
              <p:cNvCxnSpPr/>
              <p:nvPr/>
            </p:nvCxnSpPr>
            <p:spPr>
              <a:xfrm>
                <a:off x="3778556" y="21031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BC45A570-3531-4898-86B4-D8C5257C110F}"/>
                  </a:ext>
                </a:extLst>
              </p:cNvPr>
              <p:cNvCxnSpPr>
                <a:endCxn id="34" idx="0"/>
              </p:cNvCxnSpPr>
              <p:nvPr/>
            </p:nvCxnSpPr>
            <p:spPr>
              <a:xfrm flipH="1">
                <a:off x="3767587" y="5875020"/>
                <a:ext cx="1119" cy="241671"/>
              </a:xfrm>
              <a:prstGeom prst="straightConnector1">
                <a:avLst/>
              </a:prstGeom>
              <a:noFill/>
              <a:ln w="6350" cap="flat" cmpd="sng" algn="ctr">
                <a:solidFill>
                  <a:sysClr val="windowText" lastClr="000000"/>
                </a:solidFill>
                <a:prstDash val="solid"/>
                <a:miter lim="800000"/>
                <a:tailEnd type="triangle"/>
              </a:ln>
              <a:effectLst/>
            </p:spPr>
          </p:cxnSp>
          <p:cxnSp>
            <p:nvCxnSpPr>
              <p:cNvPr id="31" name="Straight Arrow Connector 30">
                <a:extLst>
                  <a:ext uri="{FF2B5EF4-FFF2-40B4-BE49-F238E27FC236}">
                    <a16:creationId xmlns:a16="http://schemas.microsoft.com/office/drawing/2014/main" id="{436A050D-14BE-4A51-B420-414012A2D4C2}"/>
                  </a:ext>
                </a:extLst>
              </p:cNvPr>
              <p:cNvCxnSpPr/>
              <p:nvPr/>
            </p:nvCxnSpPr>
            <p:spPr>
              <a:xfrm flipV="1">
                <a:off x="1481587" y="4167770"/>
                <a:ext cx="0" cy="575163"/>
              </a:xfrm>
              <a:prstGeom prst="straightConnector1">
                <a:avLst/>
              </a:prstGeom>
              <a:noFill/>
              <a:ln w="6350" cap="flat" cmpd="sng" algn="ctr">
                <a:solidFill>
                  <a:sysClr val="windowText" lastClr="000000"/>
                </a:solidFill>
                <a:prstDash val="solid"/>
                <a:miter lim="800000"/>
                <a:tailEnd type="triangle"/>
              </a:ln>
              <a:effectLst/>
            </p:spPr>
          </p:cxnSp>
          <p:cxnSp>
            <p:nvCxnSpPr>
              <p:cNvPr id="32" name="Straight Connector 31">
                <a:extLst>
                  <a:ext uri="{FF2B5EF4-FFF2-40B4-BE49-F238E27FC236}">
                    <a16:creationId xmlns:a16="http://schemas.microsoft.com/office/drawing/2014/main" id="{B1C2AC71-6157-4D20-8CF5-745E6E742D56}"/>
                  </a:ext>
                </a:extLst>
              </p:cNvPr>
              <p:cNvCxnSpPr>
                <a:endCxn id="24" idx="1"/>
              </p:cNvCxnSpPr>
              <p:nvPr/>
            </p:nvCxnSpPr>
            <p:spPr>
              <a:xfrm>
                <a:off x="1481587" y="4742933"/>
                <a:ext cx="1142413" cy="154"/>
              </a:xfrm>
              <a:prstGeom prst="line">
                <a:avLst/>
              </a:prstGeom>
              <a:noFill/>
              <a:ln w="6350" cap="flat" cmpd="sng" algn="ctr">
                <a:solidFill>
                  <a:sysClr val="windowText" lastClr="000000"/>
                </a:solidFill>
                <a:prstDash val="solid"/>
                <a:miter lim="800000"/>
              </a:ln>
              <a:effectLst/>
            </p:spPr>
          </p:cxnSp>
          <p:sp>
            <p:nvSpPr>
              <p:cNvPr id="33" name="Rectangle 32">
                <a:extLst>
                  <a:ext uri="{FF2B5EF4-FFF2-40B4-BE49-F238E27FC236}">
                    <a16:creationId xmlns:a16="http://schemas.microsoft.com/office/drawing/2014/main" id="{39548FF1-51AC-4137-B9CA-EE6BD847BFF6}"/>
                  </a:ext>
                </a:extLst>
              </p:cNvPr>
              <p:cNvSpPr/>
              <p:nvPr/>
            </p:nvSpPr>
            <p:spPr>
              <a:xfrm>
                <a:off x="897079" y="3708325"/>
                <a:ext cx="1156008"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a:extLst>
                  <a:ext uri="{FF2B5EF4-FFF2-40B4-BE49-F238E27FC236}">
                    <a16:creationId xmlns:a16="http://schemas.microsoft.com/office/drawing/2014/main" id="{AF0B01EF-C69D-4FBE-AE33-DDAF9A20F6CD}"/>
                  </a:ext>
                </a:extLst>
              </p:cNvPr>
              <p:cNvSpPr/>
              <p:nvPr/>
            </p:nvSpPr>
            <p:spPr>
              <a:xfrm>
                <a:off x="3310387" y="6116691"/>
                <a:ext cx="914400" cy="457200"/>
              </a:xfrm>
              <a:prstGeom prst="ellipse">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5" name="Straight Arrow Connector 34">
                <a:extLst>
                  <a:ext uri="{FF2B5EF4-FFF2-40B4-BE49-F238E27FC236}">
                    <a16:creationId xmlns:a16="http://schemas.microsoft.com/office/drawing/2014/main" id="{11868D6D-4696-4F01-AC47-F9F4312B4285}"/>
                  </a:ext>
                </a:extLst>
              </p:cNvPr>
              <p:cNvCxnSpPr>
                <a:endCxn id="22" idx="1"/>
              </p:cNvCxnSpPr>
              <p:nvPr/>
            </p:nvCxnSpPr>
            <p:spPr>
              <a:xfrm flipV="1">
                <a:off x="1481587" y="2560237"/>
                <a:ext cx="1145353" cy="1374"/>
              </a:xfrm>
              <a:prstGeom prst="straightConnector1">
                <a:avLst/>
              </a:prstGeom>
              <a:noFill/>
              <a:ln w="6350" cap="flat" cmpd="sng" algn="ctr">
                <a:solidFill>
                  <a:sysClr val="windowText" lastClr="000000"/>
                </a:solidFill>
                <a:prstDash val="solid"/>
                <a:miter lim="800000"/>
                <a:tailEnd type="triangle"/>
              </a:ln>
              <a:effectLst/>
            </p:spPr>
          </p:cxnSp>
        </p:grpSp>
      </p:grpSp>
      <p:sp>
        <p:nvSpPr>
          <p:cNvPr id="2" name="Rectangle 1">
            <a:extLst>
              <a:ext uri="{FF2B5EF4-FFF2-40B4-BE49-F238E27FC236}">
                <a16:creationId xmlns:a16="http://schemas.microsoft.com/office/drawing/2014/main" id="{60F6EC32-FA5A-4085-ABE4-C338B5096854}"/>
              </a:ext>
            </a:extLst>
          </p:cNvPr>
          <p:cNvSpPr/>
          <p:nvPr/>
        </p:nvSpPr>
        <p:spPr>
          <a:xfrm>
            <a:off x="2390072" y="1171133"/>
            <a:ext cx="3778086" cy="369332"/>
          </a:xfrm>
          <a:prstGeom prst="rect">
            <a:avLst/>
          </a:prstGeom>
        </p:spPr>
        <p:txBody>
          <a:bodyPr wrap="none">
            <a:spAutoFit/>
          </a:bodyPr>
          <a:lstStyle/>
          <a:p>
            <a:r>
              <a:rPr lang="en-US" dirty="0"/>
              <a:t>Flowchart of gradient descent method</a:t>
            </a:r>
          </a:p>
        </p:txBody>
      </p:sp>
    </p:spTree>
    <p:extLst>
      <p:ext uri="{BB962C8B-B14F-4D97-AF65-F5344CB8AC3E}">
        <p14:creationId xmlns:p14="http://schemas.microsoft.com/office/powerpoint/2010/main" val="34891988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462760"/>
          </a:xfrm>
          <a:prstGeom prst="rect">
            <a:avLst/>
          </a:prstGeom>
        </p:spPr>
        <p:txBody>
          <a:bodyPr wrap="square" anchor="t">
            <a:spAutoFit/>
          </a:bodyPr>
          <a:lstStyle/>
          <a:p>
            <a:r>
              <a:rPr lang="en-US" sz="2600" dirty="0">
                <a:ea typeface="+mn-lt"/>
                <a:cs typeface="+mn-lt"/>
              </a:rPr>
              <a:t>Further classification of optimization methods</a:t>
            </a:r>
          </a:p>
          <a:p>
            <a:endParaRPr lang="en-US" sz="2600" dirty="0">
              <a:solidFill>
                <a:srgbClr val="000000"/>
              </a:solidFill>
              <a:ea typeface="+mn-lt"/>
              <a:cs typeface="+mn-lt"/>
            </a:endParaRPr>
          </a:p>
          <a:p>
            <a:r>
              <a:rPr lang="en-US" sz="2600" dirty="0">
                <a:solidFill>
                  <a:srgbClr val="000000"/>
                </a:solidFill>
                <a:ea typeface="+mn-lt"/>
                <a:cs typeface="+mn-lt"/>
              </a:rPr>
              <a:t>Zero order methods – use objective function values only</a:t>
            </a:r>
          </a:p>
          <a:p>
            <a:endParaRPr lang="en-US" sz="2600" dirty="0">
              <a:ea typeface="+mn-lt"/>
              <a:cs typeface="+mn-lt"/>
            </a:endParaRPr>
          </a:p>
          <a:p>
            <a:r>
              <a:rPr lang="en-US" sz="2600" dirty="0">
                <a:ea typeface="+mn-lt"/>
                <a:cs typeface="+mn-lt"/>
              </a:rPr>
              <a:t>First-order methods – use objective function values and  first derivatives of objective function</a:t>
            </a:r>
          </a:p>
          <a:p>
            <a:endParaRPr lang="en-US" sz="2600" dirty="0">
              <a:ea typeface="+mn-lt"/>
              <a:cs typeface="+mn-lt"/>
            </a:endParaRPr>
          </a:p>
          <a:p>
            <a:r>
              <a:rPr lang="en-US" sz="2600" dirty="0">
                <a:ea typeface="+mn-lt"/>
                <a:cs typeface="+mn-lt"/>
              </a:rPr>
              <a:t>Second order methods – use objective function values  and second derivatives of objective </a:t>
            </a:r>
            <a:r>
              <a:rPr lang="en-US" sz="2600" dirty="0" err="1">
                <a:ea typeface="+mn-lt"/>
                <a:cs typeface="+mn-lt"/>
              </a:rPr>
              <a:t>funtion</a:t>
            </a:r>
            <a:endParaRPr lang="en-US" sz="2600" dirty="0">
              <a:ea typeface="+mn-lt"/>
              <a:cs typeface="+mn-lt"/>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54924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3436" y="493566"/>
            <a:ext cx="9444624" cy="646331"/>
          </a:xfrm>
          <a:prstGeom prst="rect">
            <a:avLst/>
          </a:prstGeom>
        </p:spPr>
        <p:txBody>
          <a:bodyPr wrap="square" anchor="t">
            <a:spAutoFit/>
          </a:bodyPr>
          <a:lstStyle/>
          <a:p>
            <a:r>
              <a:rPr lang="en-US" sz="3600" b="1" dirty="0"/>
              <a:t>Machine Learning(ML) Course Roadmap</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6B4F9F50-0B39-4DC3-8757-F9FE8326637D}"/>
              </a:ext>
            </a:extLst>
          </p:cNvPr>
          <p:cNvSpPr/>
          <p:nvPr/>
        </p:nvSpPr>
        <p:spPr>
          <a:xfrm>
            <a:off x="660400" y="1139897"/>
            <a:ext cx="4795520" cy="6001643"/>
          </a:xfrm>
          <a:prstGeom prst="rect">
            <a:avLst/>
          </a:prstGeom>
        </p:spPr>
        <p:txBody>
          <a:bodyPr wrap="square">
            <a:spAutoFit/>
          </a:bodyPr>
          <a:lstStyle/>
          <a:p>
            <a:r>
              <a:rPr lang="en-US" sz="2400" b="1" dirty="0"/>
              <a:t>Mathematics </a:t>
            </a:r>
          </a:p>
          <a:p>
            <a:r>
              <a:rPr lang="en-US" sz="1600" dirty="0"/>
              <a:t>Line equation </a:t>
            </a:r>
          </a:p>
          <a:p>
            <a:r>
              <a:rPr lang="en-US" sz="1600" dirty="0"/>
              <a:t>Solving systems of linear equations</a:t>
            </a:r>
          </a:p>
          <a:p>
            <a:r>
              <a:rPr lang="en-US" sz="1600" dirty="0"/>
              <a:t>Solving systems of linear inequalities</a:t>
            </a:r>
          </a:p>
          <a:p>
            <a:r>
              <a:rPr lang="en-US" sz="1600" dirty="0"/>
              <a:t>Linear models</a:t>
            </a:r>
          </a:p>
          <a:p>
            <a:r>
              <a:rPr lang="en-US" sz="1600" dirty="0"/>
              <a:t>Method of least squares</a:t>
            </a:r>
          </a:p>
          <a:p>
            <a:r>
              <a:rPr lang="en-US" sz="1600" dirty="0"/>
              <a:t>Computing derivatives</a:t>
            </a:r>
          </a:p>
          <a:p>
            <a:r>
              <a:rPr lang="en-US" sz="1600" dirty="0"/>
              <a:t>Generating random numbers</a:t>
            </a:r>
          </a:p>
          <a:p>
            <a:r>
              <a:rPr lang="en-US" sz="1600" dirty="0"/>
              <a:t>Bayes Theorem</a:t>
            </a:r>
          </a:p>
          <a:p>
            <a:r>
              <a:rPr lang="en-US" sz="1600" dirty="0"/>
              <a:t>Probabilistic modeling</a:t>
            </a:r>
          </a:p>
          <a:p>
            <a:r>
              <a:rPr lang="en-US" sz="1600" dirty="0"/>
              <a:t>Maximum Likelihood estimation</a:t>
            </a:r>
          </a:p>
          <a:p>
            <a:r>
              <a:rPr lang="en-US" sz="1600" dirty="0"/>
              <a:t>Least Squares</a:t>
            </a:r>
          </a:p>
          <a:p>
            <a:r>
              <a:rPr lang="en-US" sz="1600" dirty="0"/>
              <a:t>Maximum A Posterior estimation</a:t>
            </a:r>
          </a:p>
          <a:p>
            <a:r>
              <a:rPr lang="en-US" sz="1600" dirty="0"/>
              <a:t>Exponent, logarithm, Logit function, sigmoid function</a:t>
            </a:r>
          </a:p>
          <a:p>
            <a:r>
              <a:rPr lang="en-US" sz="1600" dirty="0"/>
              <a:t>Partial differential equations</a:t>
            </a:r>
          </a:p>
          <a:p>
            <a:endParaRPr lang="en-US" sz="1600" dirty="0"/>
          </a:p>
          <a:p>
            <a:r>
              <a:rPr lang="en-US" sz="2400" b="1" dirty="0"/>
              <a:t>Applications </a:t>
            </a:r>
          </a:p>
          <a:p>
            <a:r>
              <a:rPr lang="en-US" sz="1600" dirty="0"/>
              <a:t>Classification vs regression</a:t>
            </a:r>
          </a:p>
          <a:p>
            <a:r>
              <a:rPr lang="en-US" sz="1600" dirty="0"/>
              <a:t>Linear Regression</a:t>
            </a:r>
          </a:p>
          <a:p>
            <a:r>
              <a:rPr lang="en-US" sz="1600" dirty="0"/>
              <a:t>Logistic Regression</a:t>
            </a:r>
          </a:p>
          <a:p>
            <a:r>
              <a:rPr lang="en-US" sz="1600" dirty="0"/>
              <a:t>Feed Forward Neural Networks</a:t>
            </a:r>
          </a:p>
          <a:p>
            <a:r>
              <a:rPr lang="en-US" sz="1600" dirty="0"/>
              <a:t>K-means clustering</a:t>
            </a:r>
          </a:p>
          <a:p>
            <a:endParaRPr lang="en-US" sz="1600" dirty="0"/>
          </a:p>
        </p:txBody>
      </p:sp>
      <p:sp>
        <p:nvSpPr>
          <p:cNvPr id="5" name="Rectangle 4">
            <a:extLst>
              <a:ext uri="{FF2B5EF4-FFF2-40B4-BE49-F238E27FC236}">
                <a16:creationId xmlns:a16="http://schemas.microsoft.com/office/drawing/2014/main" id="{3F4672E8-A4A3-49B7-A8D4-5073D25B5C05}"/>
              </a:ext>
            </a:extLst>
          </p:cNvPr>
          <p:cNvSpPr/>
          <p:nvPr/>
        </p:nvSpPr>
        <p:spPr>
          <a:xfrm>
            <a:off x="6096000" y="1534775"/>
            <a:ext cx="6096000" cy="6309420"/>
          </a:xfrm>
          <a:prstGeom prst="rect">
            <a:avLst/>
          </a:prstGeom>
        </p:spPr>
        <p:txBody>
          <a:bodyPr>
            <a:spAutoFit/>
          </a:bodyPr>
          <a:lstStyle/>
          <a:p>
            <a:r>
              <a:rPr lang="en-US" sz="2400" b="1" dirty="0"/>
              <a:t>Mathematics </a:t>
            </a:r>
          </a:p>
          <a:p>
            <a:r>
              <a:rPr lang="en-US" sz="1600" dirty="0"/>
              <a:t>Lines, Planes, Normal Vectors</a:t>
            </a:r>
          </a:p>
          <a:p>
            <a:r>
              <a:rPr lang="en-US" sz="1600" dirty="0"/>
              <a:t>Liner Programming, Primal and Dual programs</a:t>
            </a:r>
          </a:p>
          <a:p>
            <a:endParaRPr lang="en-US" dirty="0"/>
          </a:p>
          <a:p>
            <a:r>
              <a:rPr lang="en-US" sz="2400" b="1" dirty="0"/>
              <a:t>Applications </a:t>
            </a:r>
          </a:p>
          <a:p>
            <a:r>
              <a:rPr lang="en-US" sz="1600" dirty="0"/>
              <a:t>Linear Support Vector Machine </a:t>
            </a:r>
          </a:p>
          <a:p>
            <a:r>
              <a:rPr lang="en-US" sz="1600" dirty="0"/>
              <a:t>Support Vector Machines with Kernel</a:t>
            </a:r>
          </a:p>
          <a:p>
            <a:r>
              <a:rPr lang="en-US" sz="1600" dirty="0"/>
              <a:t>Convolutional Neural Networks for image recognition</a:t>
            </a:r>
          </a:p>
          <a:p>
            <a:endParaRPr lang="en-US" sz="1600" dirty="0"/>
          </a:p>
          <a:p>
            <a:r>
              <a:rPr lang="en-US" sz="2400" b="1" dirty="0"/>
              <a:t>Linguistics </a:t>
            </a:r>
          </a:p>
          <a:p>
            <a:r>
              <a:rPr lang="en-US" sz="1600" dirty="0"/>
              <a:t>Fuzzy sets, linguistic variables, fuzzy logic</a:t>
            </a:r>
          </a:p>
          <a:p>
            <a:r>
              <a:rPr lang="en-US" sz="1600" dirty="0"/>
              <a:t>Natural Language Processing applications</a:t>
            </a:r>
          </a:p>
          <a:p>
            <a:endParaRPr lang="en-US" sz="1600" dirty="0"/>
          </a:p>
          <a:p>
            <a:r>
              <a:rPr lang="en-US" sz="2400" b="1" dirty="0"/>
              <a:t>Tools</a:t>
            </a:r>
          </a:p>
          <a:p>
            <a:r>
              <a:rPr lang="en-US" sz="1600" dirty="0"/>
              <a:t>Python, </a:t>
            </a:r>
            <a:r>
              <a:rPr lang="en-US" sz="1600" dirty="0" err="1"/>
              <a:t>Scipy</a:t>
            </a:r>
            <a:r>
              <a:rPr lang="en-US" sz="1600" dirty="0"/>
              <a:t>, </a:t>
            </a:r>
            <a:r>
              <a:rPr lang="en-US" sz="1600" dirty="0" err="1"/>
              <a:t>Numpy</a:t>
            </a:r>
            <a:r>
              <a:rPr lang="en-US" sz="1600" dirty="0"/>
              <a:t>, </a:t>
            </a:r>
            <a:r>
              <a:rPr lang="en-US" sz="1600" dirty="0" err="1"/>
              <a:t>Matplotlib</a:t>
            </a:r>
            <a:r>
              <a:rPr lang="en-US" sz="1600" dirty="0"/>
              <a:t>, </a:t>
            </a:r>
          </a:p>
          <a:p>
            <a:r>
              <a:rPr lang="en-US" sz="1600" dirty="0" err="1"/>
              <a:t>Scikit</a:t>
            </a:r>
            <a:r>
              <a:rPr lang="en-US" sz="1600" dirty="0"/>
              <a:t>-learn, </a:t>
            </a:r>
            <a:r>
              <a:rPr lang="en-US" sz="1600" dirty="0" err="1"/>
              <a:t>Keras</a:t>
            </a:r>
            <a:r>
              <a:rPr lang="en-US" sz="1600" dirty="0"/>
              <a:t>, </a:t>
            </a:r>
            <a:r>
              <a:rPr lang="en-US" sz="1600" dirty="0" err="1"/>
              <a:t>Tensorflow</a:t>
            </a:r>
            <a:r>
              <a:rPr lang="en-US" sz="1600" dirty="0"/>
              <a:t>, </a:t>
            </a:r>
            <a:r>
              <a:rPr lang="en-US" sz="1600" dirty="0" err="1"/>
              <a:t>SymPy</a:t>
            </a:r>
            <a:r>
              <a:rPr lang="en-US" sz="1600" dirty="0"/>
              <a:t>, </a:t>
            </a:r>
            <a:r>
              <a:rPr lang="en-US" sz="1600" dirty="0" err="1"/>
              <a:t>AlgoPy</a:t>
            </a:r>
            <a:endParaRPr lang="en-US" sz="1600" dirty="0"/>
          </a:p>
          <a:p>
            <a:r>
              <a:rPr lang="en-US" sz="2400" b="1" dirty="0"/>
              <a:t> </a:t>
            </a:r>
          </a:p>
          <a:p>
            <a:endParaRPr lang="en-US" dirty="0"/>
          </a:p>
          <a:p>
            <a:br>
              <a:rPr lang="en-US" dirty="0"/>
            </a:br>
            <a:endParaRPr lang="en-US" dirty="0">
              <a:solidFill>
                <a:srgbClr val="000000"/>
              </a:solidFill>
              <a:cs typeface="Calibri" panose="020F0502020204030204"/>
            </a:endParaRPr>
          </a:p>
          <a:p>
            <a:endParaRPr lang="en-US" dirty="0"/>
          </a:p>
          <a:p>
            <a:endParaRPr lang="en-US" dirty="0"/>
          </a:p>
        </p:txBody>
      </p:sp>
    </p:spTree>
    <p:extLst>
      <p:ext uri="{BB962C8B-B14F-4D97-AF65-F5344CB8AC3E}">
        <p14:creationId xmlns:p14="http://schemas.microsoft.com/office/powerpoint/2010/main" val="2928602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262979"/>
          </a:xfrm>
          <a:prstGeom prst="rect">
            <a:avLst/>
          </a:prstGeom>
        </p:spPr>
        <p:txBody>
          <a:bodyPr wrap="square" anchor="t">
            <a:spAutoFit/>
          </a:bodyPr>
          <a:lstStyle/>
          <a:p>
            <a:r>
              <a:rPr lang="en-US" sz="2600" dirty="0">
                <a:ea typeface="+mn-lt"/>
                <a:cs typeface="+mn-lt"/>
              </a:rPr>
              <a:t>Heuristic methods </a:t>
            </a:r>
            <a:r>
              <a:rPr lang="en-US" sz="2600" dirty="0">
                <a:solidFill>
                  <a:srgbClr val="000000"/>
                </a:solidFill>
                <a:ea typeface="+mn-lt"/>
                <a:cs typeface="+mn-lt"/>
              </a:rPr>
              <a:t>– use objective function values only</a:t>
            </a:r>
          </a:p>
          <a:p>
            <a:endParaRPr lang="en-US" sz="2600" dirty="0">
              <a:ea typeface="+mn-lt"/>
              <a:cs typeface="+mn-lt"/>
            </a:endParaRPr>
          </a:p>
          <a:p>
            <a:r>
              <a:rPr lang="en-US" sz="2600" dirty="0">
                <a:solidFill>
                  <a:srgbClr val="000000"/>
                </a:solidFill>
                <a:cs typeface="Calibri" panose="020F0502020204030204"/>
              </a:rPr>
              <a:t>These methods are used to optimize non-smooth non convex functions. It is not guaranteed that the optimal point is found. Rather, given possible solution, these methods improve it.</a:t>
            </a:r>
          </a:p>
          <a:p>
            <a:endParaRPr lang="en-US" sz="2600" dirty="0">
              <a:solidFill>
                <a:srgbClr val="000000"/>
              </a:solidFill>
              <a:cs typeface="Calibri" panose="020F0502020204030204"/>
            </a:endParaRPr>
          </a:p>
          <a:p>
            <a:r>
              <a:rPr lang="en-US" sz="2600" dirty="0" err="1">
                <a:solidFill>
                  <a:srgbClr val="000000"/>
                </a:solidFill>
                <a:cs typeface="Calibri" panose="020F0502020204030204"/>
              </a:rPr>
              <a:t>Examples:Genetic</a:t>
            </a:r>
            <a:r>
              <a:rPr lang="en-US" sz="2600" dirty="0">
                <a:solidFill>
                  <a:srgbClr val="000000"/>
                </a:solidFill>
                <a:cs typeface="Calibri" panose="020F0502020204030204"/>
              </a:rPr>
              <a:t> algorithms, Particle Swarm Optimization, Ant Colony Optimization, </a:t>
            </a:r>
            <a:r>
              <a:rPr lang="en-US" sz="2600" dirty="0" err="1">
                <a:solidFill>
                  <a:srgbClr val="000000"/>
                </a:solidFill>
                <a:cs typeface="Calibri" panose="020F0502020204030204"/>
              </a:rPr>
              <a:t>Tabu</a:t>
            </a:r>
            <a:r>
              <a:rPr lang="en-US" sz="2600" dirty="0">
                <a:solidFill>
                  <a:srgbClr val="000000"/>
                </a:solidFill>
                <a:cs typeface="Calibri" panose="020F0502020204030204"/>
              </a:rPr>
              <a:t> Search, Random search, Covariance Matrix Adaptation Evolution Strategy, </a:t>
            </a:r>
          </a:p>
          <a:p>
            <a:r>
              <a:rPr lang="en-US" sz="2600" dirty="0">
                <a:solidFill>
                  <a:srgbClr val="000000"/>
                </a:solidFill>
                <a:cs typeface="Calibri" panose="020F0502020204030204"/>
              </a:rPr>
              <a:t>Differential Evolution, Simulated Annealing</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901968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124754"/>
          </a:xfrm>
          <a:prstGeom prst="rect">
            <a:avLst/>
          </a:prstGeom>
        </p:spPr>
        <p:txBody>
          <a:bodyPr wrap="square" anchor="t">
            <a:spAutoFit/>
          </a:bodyPr>
          <a:lstStyle/>
          <a:p>
            <a:r>
              <a:rPr lang="en-US" sz="2600" dirty="0">
                <a:ea typeface="+mn-lt"/>
                <a:cs typeface="+mn-lt"/>
              </a:rPr>
              <a:t>One type of heuristic methods for optimization – </a:t>
            </a:r>
            <a:r>
              <a:rPr lang="en-US" sz="2600" i="1" dirty="0">
                <a:ea typeface="+mn-lt"/>
                <a:cs typeface="+mn-lt"/>
              </a:rPr>
              <a:t>evolutionary algorithm</a:t>
            </a:r>
          </a:p>
          <a:p>
            <a:r>
              <a:rPr lang="en-US" sz="2400" dirty="0"/>
              <a:t>Evolutionary algorithms are iterative optimization methods. Evolutionary algorithms resemble evolution processes in nature. These algorithms are population-based algorithms. This means that the search process starts with a set of points (individuals) usually generated randomly. This is an initial population of individuals. On each iteration a fitting values of all individuals are computed. Fitness function is indeed an objective function for optimization. According to certain rules of selection the individuals for the next generation are produced. Rules of selection ae different in each evolutionary algorithm and very often are defined in terms of this special process. </a:t>
            </a: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4402875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386090"/>
          </a:xfrm>
          <a:prstGeom prst="rect">
            <a:avLst/>
          </a:prstGeom>
        </p:spPr>
        <p:txBody>
          <a:bodyPr wrap="square" anchor="t">
            <a:spAutoFit/>
          </a:bodyPr>
          <a:lstStyle/>
          <a:p>
            <a:r>
              <a:rPr lang="en-US" sz="2600" dirty="0">
                <a:ea typeface="+mn-lt"/>
                <a:cs typeface="+mn-lt"/>
              </a:rPr>
              <a:t>Genetic Algorithm</a:t>
            </a:r>
          </a:p>
          <a:p>
            <a:r>
              <a:rPr lang="en-US" dirty="0"/>
              <a:t>rules of selection are defined using terminology of genetics:</a:t>
            </a:r>
          </a:p>
          <a:p>
            <a:endParaRPr lang="en-US" dirty="0"/>
          </a:p>
          <a:p>
            <a:r>
              <a:rPr lang="en-US" dirty="0"/>
              <a:t> individuals are represented by genes, and each gene is a collection of chromosomes.  Rules of crossover and mutation in genetics become rules of selecting points for the next iteration of the algorithm. </a:t>
            </a:r>
          </a:p>
          <a:p>
            <a:r>
              <a:rPr lang="en-US" dirty="0"/>
              <a:t>This is an example of genetic rules: </a:t>
            </a:r>
          </a:p>
          <a:p>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E6BD9571-66B6-4656-91CC-C6E379FABF70}"/>
              </a:ext>
            </a:extLst>
          </p:cNvPr>
          <p:cNvPicPr>
            <a:picLocks noChangeAspect="1"/>
          </p:cNvPicPr>
          <p:nvPr/>
        </p:nvPicPr>
        <p:blipFill>
          <a:blip r:embed="rId2"/>
          <a:stretch>
            <a:fillRect/>
          </a:stretch>
        </p:blipFill>
        <p:spPr>
          <a:xfrm>
            <a:off x="1897626" y="3429000"/>
            <a:ext cx="6332435" cy="3012868"/>
          </a:xfrm>
          <a:prstGeom prst="rect">
            <a:avLst/>
          </a:prstGeom>
        </p:spPr>
      </p:pic>
    </p:spTree>
    <p:extLst>
      <p:ext uri="{BB962C8B-B14F-4D97-AF65-F5344CB8AC3E}">
        <p14:creationId xmlns:p14="http://schemas.microsoft.com/office/powerpoint/2010/main" val="8444263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171307" y="914632"/>
            <a:ext cx="8123067" cy="4647426"/>
          </a:xfrm>
          <a:prstGeom prst="rect">
            <a:avLst/>
          </a:prstGeom>
        </p:spPr>
        <p:txBody>
          <a:bodyPr wrap="square" anchor="t">
            <a:spAutoFit/>
          </a:bodyPr>
          <a:lstStyle/>
          <a:p>
            <a:r>
              <a:rPr lang="en-US" sz="2600" dirty="0">
                <a:ea typeface="+mn-lt"/>
                <a:cs typeface="+mn-lt"/>
              </a:rPr>
              <a:t>Supervised methods:</a:t>
            </a:r>
          </a:p>
          <a:p>
            <a:r>
              <a:rPr lang="en-US" sz="2600" dirty="0">
                <a:ea typeface="+mn-lt"/>
                <a:cs typeface="+mn-lt"/>
              </a:rPr>
              <a:t>Divide the dataset into training set and testing set</a:t>
            </a:r>
          </a:p>
          <a:p>
            <a:r>
              <a:rPr lang="en-US" sz="2600" dirty="0">
                <a:ea typeface="+mn-lt"/>
                <a:cs typeface="+mn-lt"/>
              </a:rPr>
              <a:t>Train the model with training data</a:t>
            </a:r>
          </a:p>
          <a:p>
            <a:r>
              <a:rPr lang="en-US" sz="2600" dirty="0">
                <a:ea typeface="+mn-lt"/>
                <a:cs typeface="+mn-lt"/>
              </a:rPr>
              <a:t>Check the performance on the test data</a:t>
            </a:r>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2" name="Picture 1">
            <a:extLst>
              <a:ext uri="{FF2B5EF4-FFF2-40B4-BE49-F238E27FC236}">
                <a16:creationId xmlns:a16="http://schemas.microsoft.com/office/drawing/2014/main" id="{87048B8B-E78C-4D9B-98A0-415909D38DDB}"/>
              </a:ext>
            </a:extLst>
          </p:cNvPr>
          <p:cNvPicPr>
            <a:picLocks noChangeAspect="1"/>
          </p:cNvPicPr>
          <p:nvPr/>
        </p:nvPicPr>
        <p:blipFill>
          <a:blip r:embed="rId2"/>
          <a:stretch>
            <a:fillRect/>
          </a:stretch>
        </p:blipFill>
        <p:spPr>
          <a:xfrm>
            <a:off x="2171307" y="2787952"/>
            <a:ext cx="6646123" cy="3736292"/>
          </a:xfrm>
          <a:prstGeom prst="rect">
            <a:avLst/>
          </a:prstGeom>
        </p:spPr>
      </p:pic>
    </p:spTree>
    <p:extLst>
      <p:ext uri="{BB962C8B-B14F-4D97-AF65-F5344CB8AC3E}">
        <p14:creationId xmlns:p14="http://schemas.microsoft.com/office/powerpoint/2010/main" val="2917243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615821" y="914632"/>
            <a:ext cx="9678554" cy="3570208"/>
          </a:xfrm>
          <a:prstGeom prst="rect">
            <a:avLst/>
          </a:prstGeom>
        </p:spPr>
        <p:txBody>
          <a:bodyPr wrap="square" anchor="t">
            <a:spAutoFit/>
          </a:bodyPr>
          <a:lstStyle/>
          <a:p>
            <a:r>
              <a:rPr lang="en-US" sz="1600" b="1" dirty="0">
                <a:ea typeface="+mn-lt"/>
                <a:cs typeface="+mn-lt"/>
              </a:rPr>
              <a:t>Divide data into training and testing set.</a:t>
            </a:r>
          </a:p>
          <a:p>
            <a:r>
              <a:rPr lang="en-US" dirty="0" err="1"/>
              <a:t>sklearn.model_selection.train_test_split</a:t>
            </a:r>
            <a:r>
              <a:rPr lang="en-US" dirty="0"/>
              <a:t>(*arrays, </a:t>
            </a:r>
            <a:r>
              <a:rPr lang="en-US" dirty="0" err="1"/>
              <a:t>test_size</a:t>
            </a:r>
            <a:r>
              <a:rPr lang="en-US" dirty="0"/>
              <a:t>=None, </a:t>
            </a:r>
            <a:r>
              <a:rPr lang="en-US" dirty="0" err="1"/>
              <a:t>train_size</a:t>
            </a:r>
            <a:r>
              <a:rPr lang="en-US" dirty="0"/>
              <a:t>=None, </a:t>
            </a:r>
            <a:r>
              <a:rPr lang="en-US" dirty="0" err="1"/>
              <a:t>random_state</a:t>
            </a:r>
            <a:r>
              <a:rPr lang="en-US" dirty="0"/>
              <a:t>=None, shuffle=True, stratify=None)[source]¶</a:t>
            </a:r>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EE5FF1F6-4243-42DA-9CE9-65656659F8B4}"/>
              </a:ext>
            </a:extLst>
          </p:cNvPr>
          <p:cNvPicPr>
            <a:picLocks noChangeAspect="1"/>
          </p:cNvPicPr>
          <p:nvPr/>
        </p:nvPicPr>
        <p:blipFill>
          <a:blip r:embed="rId2"/>
          <a:stretch>
            <a:fillRect/>
          </a:stretch>
        </p:blipFill>
        <p:spPr>
          <a:xfrm>
            <a:off x="1719263" y="1862479"/>
            <a:ext cx="6752934" cy="4858687"/>
          </a:xfrm>
          <a:prstGeom prst="rect">
            <a:avLst/>
          </a:prstGeom>
        </p:spPr>
      </p:pic>
    </p:spTree>
    <p:extLst>
      <p:ext uri="{BB962C8B-B14F-4D97-AF65-F5344CB8AC3E}">
        <p14:creationId xmlns:p14="http://schemas.microsoft.com/office/powerpoint/2010/main" val="2778057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35815" y="676149"/>
            <a:ext cx="9678554" cy="3570208"/>
          </a:xfrm>
          <a:prstGeom prst="rect">
            <a:avLst/>
          </a:prstGeom>
        </p:spPr>
        <p:txBody>
          <a:bodyPr wrap="square" anchor="t">
            <a:spAutoFit/>
          </a:bodyPr>
          <a:lstStyle/>
          <a:p>
            <a:pPr algn="ctr"/>
            <a:r>
              <a:rPr lang="en-US" sz="1600" b="0" i="0" dirty="0">
                <a:solidFill>
                  <a:srgbClr val="212529"/>
                </a:solidFill>
                <a:effectLst/>
                <a:latin typeface="-apple-system"/>
              </a:rPr>
              <a:t>Metrics and scoring: quantifying the quality of predictions</a:t>
            </a:r>
          </a:p>
          <a:p>
            <a:pPr algn="ctr"/>
            <a:r>
              <a:rPr lang="en-US" sz="1600" dirty="0">
                <a:hlinkClick r:id="rId2"/>
              </a:rPr>
              <a:t>3.3. Metrics and scoring: quantifying the quality of predictions — scikit-learn 0.24.2 documentation</a:t>
            </a:r>
            <a:endParaRPr lang="en-US" sz="1600" dirty="0">
              <a:solidFill>
                <a:srgbClr val="212529"/>
              </a:solidFill>
              <a:latin typeface="-apple-system"/>
            </a:endParaRPr>
          </a:p>
          <a:p>
            <a:pPr algn="ctr"/>
            <a:endParaRPr lang="en-US" sz="1600" b="0" i="0" dirty="0">
              <a:solidFill>
                <a:srgbClr val="212529"/>
              </a:solidFill>
              <a:effectLst/>
              <a:latin typeface="-apple-system"/>
            </a:endParaRPr>
          </a:p>
          <a:p>
            <a:r>
              <a:rPr lang="en-US" sz="2800" b="0" i="0" dirty="0">
                <a:solidFill>
                  <a:srgbClr val="212529"/>
                </a:solidFill>
                <a:effectLst/>
                <a:latin typeface="-apple-system"/>
              </a:rPr>
              <a:t>Regression - R² score, the coefficient of determination</a:t>
            </a:r>
          </a:p>
          <a:p>
            <a:endParaRPr lang="en-US" sz="2000" dirty="0">
              <a:solidFill>
                <a:srgbClr val="212529"/>
              </a:solidFill>
              <a:latin typeface="-apple-system"/>
            </a:endParaRPr>
          </a:p>
          <a:p>
            <a:r>
              <a:rPr lang="en-US" sz="2800" b="0" i="0" dirty="0">
                <a:solidFill>
                  <a:srgbClr val="212529"/>
                </a:solidFill>
                <a:effectLst/>
                <a:latin typeface="-apple-system"/>
              </a:rPr>
              <a:t>Classification – confusion matrix</a:t>
            </a:r>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0C2616FD-10E7-436A-BEE1-5A63BDE0AE41}"/>
              </a:ext>
            </a:extLst>
          </p:cNvPr>
          <p:cNvPicPr>
            <a:picLocks noChangeAspect="1"/>
          </p:cNvPicPr>
          <p:nvPr/>
        </p:nvPicPr>
        <p:blipFill>
          <a:blip r:embed="rId3"/>
          <a:stretch>
            <a:fillRect/>
          </a:stretch>
        </p:blipFill>
        <p:spPr>
          <a:xfrm>
            <a:off x="6096000" y="2461253"/>
            <a:ext cx="4903152" cy="3935425"/>
          </a:xfrm>
          <a:prstGeom prst="rect">
            <a:avLst/>
          </a:prstGeom>
        </p:spPr>
      </p:pic>
    </p:spTree>
    <p:extLst>
      <p:ext uri="{BB962C8B-B14F-4D97-AF65-F5344CB8AC3E}">
        <p14:creationId xmlns:p14="http://schemas.microsoft.com/office/powerpoint/2010/main" val="32441168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171307" y="914632"/>
            <a:ext cx="8123067" cy="3847207"/>
          </a:xfrm>
          <a:prstGeom prst="rect">
            <a:avLst/>
          </a:prstGeom>
        </p:spPr>
        <p:txBody>
          <a:bodyPr wrap="square" anchor="t">
            <a:spAutoFit/>
          </a:bodyPr>
          <a:lstStyle/>
          <a:p>
            <a:r>
              <a:rPr lang="en-US" sz="2600" dirty="0">
                <a:ea typeface="+mn-lt"/>
                <a:cs typeface="+mn-lt"/>
              </a:rPr>
              <a:t>Unsupervised methods – no  labels:</a:t>
            </a:r>
          </a:p>
          <a:p>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C1BDB4E1-AAFE-4E4E-A478-C71D4861ED7C}"/>
              </a:ext>
            </a:extLst>
          </p:cNvPr>
          <p:cNvPicPr>
            <a:picLocks noChangeAspect="1"/>
          </p:cNvPicPr>
          <p:nvPr/>
        </p:nvPicPr>
        <p:blipFill>
          <a:blip r:embed="rId2"/>
          <a:stretch>
            <a:fillRect/>
          </a:stretch>
        </p:blipFill>
        <p:spPr>
          <a:xfrm>
            <a:off x="1607586" y="1386179"/>
            <a:ext cx="8283801" cy="4632066"/>
          </a:xfrm>
          <a:prstGeom prst="rect">
            <a:avLst/>
          </a:prstGeom>
        </p:spPr>
      </p:pic>
    </p:spTree>
    <p:extLst>
      <p:ext uri="{BB962C8B-B14F-4D97-AF65-F5344CB8AC3E}">
        <p14:creationId xmlns:p14="http://schemas.microsoft.com/office/powerpoint/2010/main" val="1333830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2904" y="39628"/>
            <a:ext cx="4224233" cy="707886"/>
          </a:xfrm>
          <a:prstGeom prst="rect">
            <a:avLst/>
          </a:prstGeom>
        </p:spPr>
        <p:txBody>
          <a:bodyPr wrap="none" anchor="t">
            <a:spAutoFit/>
          </a:bodyPr>
          <a:lstStyle/>
          <a:p>
            <a:r>
              <a:rPr lang="en-US" sz="4000" dirty="0">
                <a:solidFill>
                  <a:prstClr val="black"/>
                </a:solidFill>
                <a:latin typeface="Lucida Sans Unicode"/>
                <a:cs typeface="Lucida Sans Unicode"/>
              </a:rPr>
              <a:t>Books and Links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19743" y="486533"/>
            <a:ext cx="11952514" cy="6547946"/>
          </a:xfrm>
          <a:prstGeom prst="rect">
            <a:avLst/>
          </a:prstGeom>
        </p:spPr>
        <p:txBody>
          <a:bodyPr wrap="square" anchor="t">
            <a:spAutoFit/>
          </a:bodyPr>
          <a:lstStyle/>
          <a:p>
            <a:r>
              <a:rPr lang="en-US" sz="2000" b="1" dirty="0"/>
              <a:t>Mathematics for machine learning</a:t>
            </a:r>
          </a:p>
          <a:p>
            <a:r>
              <a:rPr lang="en-US" sz="1400" b="1" dirty="0">
                <a:solidFill>
                  <a:schemeClr val="accent5"/>
                </a:solidFill>
              </a:rPr>
              <a:t>https://mml-book.github.io/book/mml-book.pdf</a:t>
            </a:r>
          </a:p>
          <a:p>
            <a:r>
              <a:rPr lang="en-US" altLang="en-US" sz="2000" b="1" dirty="0">
                <a:solidFill>
                  <a:srgbClr val="000000"/>
                </a:solidFill>
                <a:cs typeface="Calibri" panose="020F0502020204030204"/>
              </a:rPr>
              <a:t>Machine Learning in Finance</a:t>
            </a:r>
          </a:p>
          <a:p>
            <a:r>
              <a:rPr lang="en-US" altLang="en-US" sz="1400" b="1" dirty="0">
                <a:solidFill>
                  <a:srgbClr val="000000"/>
                </a:solidFill>
                <a:cs typeface="Calibri" panose="020F0502020204030204"/>
                <a:hlinkClick r:id="rId2"/>
              </a:rPr>
              <a:t>https://www.google.com/books/edition/Machine_Learning_in_Finance/0pruDwAAQBAJ?hl=en&amp;gbpv=1&amp;printsec=frontcover</a:t>
            </a:r>
            <a:endParaRPr lang="en-US" altLang="en-US" sz="1400" b="1" dirty="0">
              <a:solidFill>
                <a:srgbClr val="000000"/>
              </a:solidFill>
              <a:cs typeface="Calibri" panose="020F0502020204030204"/>
            </a:endParaRPr>
          </a:p>
          <a:p>
            <a:r>
              <a:rPr lang="en-US" sz="2000" b="1" i="0" dirty="0">
                <a:solidFill>
                  <a:srgbClr val="333333"/>
                </a:solidFill>
                <a:effectLst/>
                <a:latin typeface="Optimum"/>
              </a:rPr>
              <a:t>Introduction to Computation and Programming Using Python, second edition: With Application to Understanding Data </a:t>
            </a:r>
          </a:p>
          <a:p>
            <a:r>
              <a:rPr lang="en-US" sz="1400" b="0" i="0" u="sng" dirty="0">
                <a:solidFill>
                  <a:srgbClr val="0088CC"/>
                </a:solidFill>
                <a:effectLst/>
                <a:latin typeface="Optimum"/>
                <a:hlinkClick r:id="rId3"/>
              </a:rPr>
              <a:t>https://www.amazon.com/Introduction-Computation-Programming-Using-Python/dp/0262529629/ref=mp_s_a_1_1?dchild=1&amp;keywords=john+guttag&amp;qid=1603489306&amp;sr=8-1</a:t>
            </a:r>
            <a:endParaRPr lang="en-US" altLang="en-US" sz="1400" b="1" dirty="0">
              <a:solidFill>
                <a:srgbClr val="000000"/>
              </a:solidFill>
              <a:cs typeface="Calibri" panose="020F0502020204030204"/>
            </a:endParaRPr>
          </a:p>
          <a:p>
            <a:r>
              <a:rPr lang="en-US" altLang="en-US" sz="2000" b="1" dirty="0">
                <a:solidFill>
                  <a:srgbClr val="000000"/>
                </a:solidFill>
                <a:cs typeface="Calibri" panose="020F0502020204030204"/>
              </a:rPr>
              <a:t>Clever Algorithms</a:t>
            </a:r>
          </a:p>
          <a:p>
            <a:r>
              <a:rPr lang="en-US" altLang="en-US" sz="1400" b="1" dirty="0">
                <a:solidFill>
                  <a:srgbClr val="000000"/>
                </a:solidFill>
                <a:cs typeface="Calibri" panose="020F0502020204030204"/>
                <a:hlinkClick r:id="rId4"/>
              </a:rPr>
              <a:t>https://doc.lagout.org/science/0_Computer%20Science/2_Algorithms/Clever%20Algorithms_%20Nature-Inspired%20Programming%20Recipes%20%5BBrownlee%202012-06-15%5D.pdf</a:t>
            </a:r>
            <a:endParaRPr lang="en-US" altLang="en-US" sz="1400" b="1" dirty="0">
              <a:solidFill>
                <a:srgbClr val="000000"/>
              </a:solidFill>
              <a:cs typeface="Calibri" panose="020F0502020204030204"/>
            </a:endParaRPr>
          </a:p>
          <a:p>
            <a:r>
              <a:rPr lang="en-US" altLang="en-US" sz="2000" b="1" dirty="0">
                <a:solidFill>
                  <a:srgbClr val="000000"/>
                </a:solidFill>
                <a:cs typeface="Calibri" panose="020F0502020204030204"/>
              </a:rPr>
              <a:t>Perceptron algorithm tutorial</a:t>
            </a:r>
          </a:p>
          <a:p>
            <a:r>
              <a:rPr lang="en-US" altLang="en-US" sz="1400" b="1" u="sng" dirty="0">
                <a:solidFill>
                  <a:srgbClr val="0070C0"/>
                </a:solidFill>
                <a:cs typeface="Calibri" panose="020F0502020204030204"/>
                <a:hlinkClick r:id="rId5"/>
              </a:rPr>
              <a:t>https://towardsdatascience.com/perceptron-learning-algorithm-d5db0deab975</a:t>
            </a:r>
            <a:endParaRPr lang="en-US" altLang="en-US" sz="1400" b="1" u="sng" dirty="0">
              <a:solidFill>
                <a:srgbClr val="0070C0"/>
              </a:solidFill>
              <a:cs typeface="Calibri" panose="020F0502020204030204"/>
            </a:endParaRPr>
          </a:p>
          <a:p>
            <a:r>
              <a:rPr lang="en-US" altLang="en-US" sz="2000" b="1" dirty="0">
                <a:cs typeface="Calibri" panose="020F0502020204030204"/>
              </a:rPr>
              <a:t>Machine learning Financial Laboratory</a:t>
            </a:r>
            <a:endParaRPr lang="en-US" altLang="en-US" sz="2000" b="1" u="sng" dirty="0">
              <a:solidFill>
                <a:srgbClr val="0070C0"/>
              </a:solidFill>
              <a:cs typeface="Calibri" panose="020F0502020204030204"/>
            </a:endParaRPr>
          </a:p>
          <a:p>
            <a:r>
              <a:rPr lang="en-US" altLang="en-US" sz="1400" b="1" u="sng" dirty="0">
                <a:solidFill>
                  <a:srgbClr val="0070C0"/>
                </a:solidFill>
                <a:cs typeface="Calibri" panose="020F0502020204030204"/>
              </a:rPr>
              <a:t>https://mlfinlab.readthedocs.io/en/latest/</a:t>
            </a:r>
          </a:p>
          <a:p>
            <a:endParaRPr lang="en-US" altLang="en-US" b="1" u="sng" dirty="0">
              <a:solidFill>
                <a:srgbClr val="0070C0"/>
              </a:solidFill>
              <a:cs typeface="Calibri" panose="020F0502020204030204"/>
            </a:endParaRPr>
          </a:p>
          <a:p>
            <a:r>
              <a:rPr lang="en-US" altLang="en-US" sz="2400" b="1" dirty="0">
                <a:solidFill>
                  <a:srgbClr val="000000"/>
                </a:solidFill>
                <a:cs typeface="Calibri" panose="020F0502020204030204"/>
              </a:rPr>
              <a:t>Master Machine Learning </a:t>
            </a:r>
          </a:p>
          <a:p>
            <a:r>
              <a:rPr lang="en-US" altLang="en-US" sz="1050" b="1" u="sng" dirty="0">
                <a:solidFill>
                  <a:schemeClr val="accent5"/>
                </a:solidFill>
                <a:cs typeface="Calibri" panose="020F0502020204030204"/>
              </a:rPr>
              <a:t>https://www.coursera.org/learn/machine-learning?utm_source=gg&amp;utm_medium=sem&amp;utm_campaign=07-StanfordML-US&amp;utm_content=07-StanfordML-US&amp;campaignid=685340575&amp;adgroupid=52515609594&amp;device=c&amp;keyword=machine%20learning%20mooc&amp;matchtype=b&amp;network=g&amp;devicemodel=&amp;adpostion=&amp;creativeid=273169971757&amp;hide_mobile_promo&amp;gclid=Cj0KCQjw28T8BRDbARIsAEOMBczNPikPt41GFHtlqwNjXj3mLlNKk1TMugMKSlYHc53jefgBgKwcfJIaAu1iEALw_wcB</a:t>
            </a:r>
          </a:p>
          <a:p>
            <a:r>
              <a:rPr lang="en-US" altLang="en-US" sz="2400" b="1" dirty="0">
                <a:solidFill>
                  <a:srgbClr val="000000"/>
                </a:solidFill>
                <a:cs typeface="Calibri" panose="020F0502020204030204"/>
              </a:rPr>
              <a:t>Natural Language Processing by Christopher Manning</a:t>
            </a:r>
          </a:p>
          <a:p>
            <a:r>
              <a:rPr lang="en-US" altLang="en-US" sz="1400" b="1" dirty="0">
                <a:solidFill>
                  <a:srgbClr val="000000"/>
                </a:solidFill>
                <a:cs typeface="Calibri" panose="020F0502020204030204"/>
                <a:hlinkClick r:id="rId6"/>
              </a:rPr>
              <a:t>https://www.youtube.com/watch?v=5qf_MZX0YCw</a:t>
            </a:r>
            <a:endParaRPr lang="en-US" altLang="en-US" sz="1400" b="1" dirty="0">
              <a:solidFill>
                <a:srgbClr val="000000"/>
              </a:solidFill>
              <a:cs typeface="Calibri" panose="020F0502020204030204"/>
            </a:endParaRPr>
          </a:p>
          <a:p>
            <a:endParaRPr lang="en-US" altLang="en-US" sz="1400" b="1" dirty="0">
              <a:solidFill>
                <a:srgbClr val="000000"/>
              </a:solidFill>
              <a:cs typeface="Calibri" panose="020F0502020204030204"/>
            </a:endParaRPr>
          </a:p>
          <a:p>
            <a:r>
              <a:rPr lang="en-US" altLang="en-US" sz="2400" b="1" dirty="0" err="1">
                <a:solidFill>
                  <a:srgbClr val="000000"/>
                </a:solidFill>
                <a:cs typeface="Calibri" panose="020F0502020204030204"/>
              </a:rPr>
              <a:t>OpenML</a:t>
            </a:r>
            <a:r>
              <a:rPr lang="en-US" altLang="en-US" sz="2400" b="1" dirty="0">
                <a:solidFill>
                  <a:srgbClr val="000000"/>
                </a:solidFill>
                <a:cs typeface="Calibri" panose="020F0502020204030204"/>
              </a:rPr>
              <a:t> course</a:t>
            </a:r>
          </a:p>
          <a:p>
            <a:r>
              <a:rPr lang="en-US" sz="1400" dirty="0">
                <a:hlinkClick r:id="rId7"/>
              </a:rPr>
              <a:t>Open Machine Learning Course mlcourse.ai • mlcourse.ai</a:t>
            </a:r>
            <a:endParaRPr lang="en-US" altLang="en-US" sz="1400" b="1" dirty="0">
              <a:solidFill>
                <a:srgbClr val="000000"/>
              </a:solidFill>
              <a:cs typeface="Calibri" panose="020F0502020204030204"/>
            </a:endParaRPr>
          </a:p>
        </p:txBody>
      </p:sp>
    </p:spTree>
    <p:extLst>
      <p:ext uri="{BB962C8B-B14F-4D97-AF65-F5344CB8AC3E}">
        <p14:creationId xmlns:p14="http://schemas.microsoft.com/office/powerpoint/2010/main" val="160551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39479</TotalTime>
  <Words>11066</Words>
  <Application>Microsoft Office PowerPoint</Application>
  <PresentationFormat>Widescreen</PresentationFormat>
  <Paragraphs>1681</Paragraphs>
  <Slides>86</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8" baseType="lpstr">
      <vt:lpstr>-apple-system</vt:lpstr>
      <vt:lpstr>Arial</vt:lpstr>
      <vt:lpstr>Calibri</vt:lpstr>
      <vt:lpstr>Calibri Light</vt:lpstr>
      <vt:lpstr>Cambria Math</vt:lpstr>
      <vt:lpstr>Courant</vt:lpstr>
      <vt:lpstr>Courier New</vt:lpstr>
      <vt:lpstr>Lucida Sans Unicode</vt:lpstr>
      <vt:lpstr>Optimum</vt:lpstr>
      <vt:lpstr>Times New Roman</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Nadia Udler</cp:lastModifiedBy>
  <cp:revision>758</cp:revision>
  <dcterms:created xsi:type="dcterms:W3CDTF">2019-08-18T19:06:21Z</dcterms:created>
  <dcterms:modified xsi:type="dcterms:W3CDTF">2023-03-29T17:21:40Z</dcterms:modified>
</cp:coreProperties>
</file>